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61" r:id="rId19"/>
    <p:sldId id="273" r:id="rId20"/>
    <p:sldId id="274" r:id="rId21"/>
    <p:sldId id="275" r:id="rId22"/>
    <p:sldId id="276" r:id="rId23"/>
    <p:sldId id="277"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A9A"/>
    <a:srgbClr val="2A65AC"/>
    <a:srgbClr val="2F3679"/>
    <a:srgbClr val="343C84"/>
    <a:srgbClr val="384090"/>
    <a:srgbClr val="3D469D"/>
    <a:srgbClr val="323A82"/>
    <a:srgbClr val="252B61"/>
    <a:srgbClr val="2C3372"/>
    <a:srgbClr val="21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0DC90-607E-4297-971E-1A37122C11FF}" type="datetimeFigureOut">
              <a:rPr lang="zh-CN" altLang="en-US" smtClean="0"/>
              <a:t>2016/11/7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4CFB9-DBF8-42DC-BC82-BF68EA072254}" type="slidenum">
              <a:rPr lang="zh-CN" altLang="en-US" smtClean="0"/>
              <a:t>‹#›</a:t>
            </a:fld>
            <a:endParaRPr lang="zh-CN" altLang="en-US"/>
          </a:p>
        </p:txBody>
      </p:sp>
    </p:spTree>
    <p:extLst>
      <p:ext uri="{BB962C8B-B14F-4D97-AF65-F5344CB8AC3E}">
        <p14:creationId xmlns:p14="http://schemas.microsoft.com/office/powerpoint/2010/main" val="28473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84CFB9-DBF8-42DC-BC82-BF68EA072254}" type="slidenum">
              <a:rPr lang="zh-CN" altLang="en-US" smtClean="0"/>
              <a:t>1</a:t>
            </a:fld>
            <a:endParaRPr lang="zh-CN" altLang="en-US"/>
          </a:p>
        </p:txBody>
      </p:sp>
    </p:spTree>
    <p:extLst>
      <p:ext uri="{BB962C8B-B14F-4D97-AF65-F5344CB8AC3E}">
        <p14:creationId xmlns:p14="http://schemas.microsoft.com/office/powerpoint/2010/main" val="358663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84CFB9-DBF8-42DC-BC82-BF68EA072254}" type="slidenum">
              <a:rPr lang="zh-CN" altLang="en-US" smtClean="0"/>
              <a:t>4</a:t>
            </a:fld>
            <a:endParaRPr lang="zh-CN" altLang="en-US"/>
          </a:p>
        </p:txBody>
      </p:sp>
    </p:spTree>
    <p:extLst>
      <p:ext uri="{BB962C8B-B14F-4D97-AF65-F5344CB8AC3E}">
        <p14:creationId xmlns:p14="http://schemas.microsoft.com/office/powerpoint/2010/main" val="376253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84CFB9-DBF8-42DC-BC82-BF68EA072254}" type="slidenum">
              <a:rPr lang="zh-CN" altLang="en-US" smtClean="0"/>
              <a:t>11</a:t>
            </a:fld>
            <a:endParaRPr lang="zh-CN" altLang="en-US"/>
          </a:p>
        </p:txBody>
      </p:sp>
    </p:spTree>
    <p:extLst>
      <p:ext uri="{BB962C8B-B14F-4D97-AF65-F5344CB8AC3E}">
        <p14:creationId xmlns:p14="http://schemas.microsoft.com/office/powerpoint/2010/main" val="255874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4CFB9-DBF8-42DC-BC82-BF68EA072254}" type="slidenum">
              <a:rPr lang="zh-CN" altLang="en-US" smtClean="0"/>
              <a:t>12</a:t>
            </a:fld>
            <a:endParaRPr lang="zh-CN" altLang="en-US"/>
          </a:p>
        </p:txBody>
      </p:sp>
    </p:spTree>
    <p:extLst>
      <p:ext uri="{BB962C8B-B14F-4D97-AF65-F5344CB8AC3E}">
        <p14:creationId xmlns:p14="http://schemas.microsoft.com/office/powerpoint/2010/main" val="169766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84CFB9-DBF8-42DC-BC82-BF68EA072254}" type="slidenum">
              <a:rPr lang="zh-CN" altLang="en-US" smtClean="0"/>
              <a:t>18</a:t>
            </a:fld>
            <a:endParaRPr lang="zh-CN" altLang="en-US"/>
          </a:p>
        </p:txBody>
      </p:sp>
    </p:spTree>
    <p:extLst>
      <p:ext uri="{BB962C8B-B14F-4D97-AF65-F5344CB8AC3E}">
        <p14:creationId xmlns:p14="http://schemas.microsoft.com/office/powerpoint/2010/main" val="419092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4184CFB9-DBF8-42DC-BC82-BF68EA072254}" type="slidenum">
              <a:rPr lang="zh-CN" altLang="en-US" smtClean="0"/>
              <a:t>21</a:t>
            </a:fld>
            <a:endParaRPr lang="zh-CN" altLang="en-US"/>
          </a:p>
        </p:txBody>
      </p:sp>
    </p:spTree>
    <p:extLst>
      <p:ext uri="{BB962C8B-B14F-4D97-AF65-F5344CB8AC3E}">
        <p14:creationId xmlns:p14="http://schemas.microsoft.com/office/powerpoint/2010/main" val="103329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4184CFB9-DBF8-42DC-BC82-BF68EA072254}" type="slidenum">
              <a:rPr lang="zh-CN" altLang="en-US" smtClean="0"/>
              <a:t>22</a:t>
            </a:fld>
            <a:endParaRPr lang="zh-CN" altLang="en-US"/>
          </a:p>
        </p:txBody>
      </p:sp>
    </p:spTree>
    <p:extLst>
      <p:ext uri="{BB962C8B-B14F-4D97-AF65-F5344CB8AC3E}">
        <p14:creationId xmlns:p14="http://schemas.microsoft.com/office/powerpoint/2010/main" val="376928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403680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365999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295466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867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741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706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99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079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9405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3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401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2862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3895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1707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898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45466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246136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14270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340140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309421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79133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64818E1-A911-4759-B3C2-B10F81939835}"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250545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chemeClr val="tx2">
                <a:lumMod val="75000"/>
              </a:schemeClr>
            </a:gs>
            <a:gs pos="9000">
              <a:schemeClr val="tx2">
                <a:lumMod val="60000"/>
                <a:lumOff val="40000"/>
              </a:schemeClr>
            </a:gs>
            <a:gs pos="100000">
              <a:schemeClr val="tx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64818E1-A911-4759-B3C2-B10F81939835}" type="datetimeFigureOut">
              <a:rPr lang="zh-CN" altLang="en-US" smtClean="0"/>
              <a:t>2016/11/7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003-EA54-4800-97B5-054F42855152}" type="slidenum">
              <a:rPr lang="zh-CN" altLang="en-US" smtClean="0"/>
              <a:t>‹#›</a:t>
            </a:fld>
            <a:endParaRPr lang="zh-CN" altLang="en-US"/>
          </a:p>
        </p:txBody>
      </p:sp>
    </p:spTree>
    <p:extLst>
      <p:ext uri="{BB962C8B-B14F-4D97-AF65-F5344CB8AC3E}">
        <p14:creationId xmlns:p14="http://schemas.microsoft.com/office/powerpoint/2010/main" val="202454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0485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674688"/>
            <a:ext cx="3341687"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83768" y="2162076"/>
            <a:ext cx="4104456" cy="769441"/>
          </a:xfrm>
          <a:prstGeom prst="rect">
            <a:avLst/>
          </a:prstGeom>
          <a:noFill/>
        </p:spPr>
        <p:txBody>
          <a:bodyPr wrap="squar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商业项目计划书</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095041" y="889391"/>
            <a:ext cx="2952329" cy="136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3095040" y="2889367"/>
            <a:ext cx="2952329"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51920" y="1851670"/>
            <a:ext cx="1440160"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框架完整的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563888" y="2850490"/>
            <a:ext cx="2304256" cy="369332"/>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BUSINESS PLAN</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5868144" y="0"/>
            <a:ext cx="720080" cy="699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077206" y="545257"/>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907704" y="4155926"/>
            <a:ext cx="1008112" cy="987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699792" y="4371950"/>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35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315086"/>
            <a:ext cx="2038241" cy="528472"/>
            <a:chOff x="1769309" y="2262425"/>
            <a:chExt cx="1722616" cy="602283"/>
          </a:xfrm>
        </p:grpSpPr>
        <p:grpSp>
          <p:nvGrpSpPr>
            <p:cNvPr id="3" name="组合 2"/>
            <p:cNvGrpSpPr/>
            <p:nvPr/>
          </p:nvGrpSpPr>
          <p:grpSpPr>
            <a:xfrm>
              <a:off x="1769309" y="2355726"/>
              <a:ext cx="1722616" cy="508982"/>
              <a:chOff x="1769309" y="2355726"/>
              <a:chExt cx="1944216" cy="574458"/>
            </a:xfrm>
          </p:grpSpPr>
          <p:sp>
            <p:nvSpPr>
              <p:cNvPr id="5" name="矩形 4"/>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竞争对手分析</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563" y="1337180"/>
            <a:ext cx="3250794" cy="3250794"/>
          </a:xfrm>
          <a:prstGeom prst="rect">
            <a:avLst/>
          </a:prstGeom>
        </p:spPr>
      </p:pic>
      <p:grpSp>
        <p:nvGrpSpPr>
          <p:cNvPr id="17" name="组合 16"/>
          <p:cNvGrpSpPr/>
          <p:nvPr/>
        </p:nvGrpSpPr>
        <p:grpSpPr>
          <a:xfrm>
            <a:off x="5796136" y="1559465"/>
            <a:ext cx="2430016" cy="1058734"/>
            <a:chOff x="5796136" y="1353875"/>
            <a:chExt cx="2430016" cy="1058734"/>
          </a:xfrm>
        </p:grpSpPr>
        <p:grpSp>
          <p:nvGrpSpPr>
            <p:cNvPr id="15" name="组合 14"/>
            <p:cNvGrpSpPr/>
            <p:nvPr/>
          </p:nvGrpSpPr>
          <p:grpSpPr>
            <a:xfrm>
              <a:off x="5868144" y="1353875"/>
              <a:ext cx="1476164" cy="383521"/>
              <a:chOff x="5868144" y="1353875"/>
              <a:chExt cx="1476164" cy="383521"/>
            </a:xfrm>
          </p:grpSpPr>
          <p:sp>
            <p:nvSpPr>
              <p:cNvPr id="12" name="五边形 11"/>
              <p:cNvSpPr/>
              <p:nvPr/>
            </p:nvSpPr>
            <p:spPr>
              <a:xfrm flipH="1">
                <a:off x="6084168" y="1353875"/>
                <a:ext cx="1260140" cy="38352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5868144" y="1491630"/>
                <a:ext cx="108012" cy="1080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197397" y="1353875"/>
                <a:ext cx="1146911" cy="338554"/>
              </a:xfrm>
              <a:prstGeom prst="rect">
                <a:avLst/>
              </a:prstGeom>
              <a:noFill/>
            </p:spPr>
            <p:txBody>
              <a:bodyPr wrap="square" rtlCol="0">
                <a:spAutoFit/>
              </a:bodyPr>
              <a:lstStyle/>
              <a:p>
                <a:pPr algn="ct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zh-CN" altLang="en-US" sz="1600" dirty="0">
                  <a:solidFill>
                    <a:srgbClr val="265A9A"/>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5796136" y="1766278"/>
              <a:ext cx="2430016" cy="64633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796136" y="3065372"/>
            <a:ext cx="2430016" cy="1058734"/>
            <a:chOff x="5796136" y="1353875"/>
            <a:chExt cx="2430016" cy="1058734"/>
          </a:xfrm>
        </p:grpSpPr>
        <p:grpSp>
          <p:nvGrpSpPr>
            <p:cNvPr id="19" name="组合 18"/>
            <p:cNvGrpSpPr/>
            <p:nvPr/>
          </p:nvGrpSpPr>
          <p:grpSpPr>
            <a:xfrm>
              <a:off x="5868144" y="1353875"/>
              <a:ext cx="1476164" cy="383521"/>
              <a:chOff x="5868144" y="1353875"/>
              <a:chExt cx="1476164" cy="383521"/>
            </a:xfrm>
          </p:grpSpPr>
          <p:sp>
            <p:nvSpPr>
              <p:cNvPr id="21" name="五边形 20"/>
              <p:cNvSpPr/>
              <p:nvPr/>
            </p:nvSpPr>
            <p:spPr>
              <a:xfrm flipH="1">
                <a:off x="6084168" y="1353875"/>
                <a:ext cx="1260140" cy="38352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联系 21"/>
              <p:cNvSpPr/>
              <p:nvPr/>
            </p:nvSpPr>
            <p:spPr>
              <a:xfrm>
                <a:off x="5868144" y="1491630"/>
                <a:ext cx="108012" cy="1080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6197397" y="1353875"/>
                <a:ext cx="1146911" cy="338554"/>
              </a:xfrm>
              <a:prstGeom prst="rect">
                <a:avLst/>
              </a:prstGeom>
              <a:noFill/>
            </p:spPr>
            <p:txBody>
              <a:bodyPr wrap="square" rtlCol="0">
                <a:spAutoFit/>
              </a:bodyPr>
              <a:lstStyle/>
              <a:p>
                <a:pPr algn="ct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zh-CN" altLang="en-US" sz="1600" dirty="0">
                  <a:solidFill>
                    <a:srgbClr val="265A9A"/>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5796136" y="1766278"/>
              <a:ext cx="2430016" cy="64633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71600" y="1625212"/>
            <a:ext cx="2430016" cy="992987"/>
            <a:chOff x="1637928" y="1419622"/>
            <a:chExt cx="2430016" cy="992987"/>
          </a:xfrm>
        </p:grpSpPr>
        <p:grpSp>
          <p:nvGrpSpPr>
            <p:cNvPr id="30" name="组合 29"/>
            <p:cNvGrpSpPr/>
            <p:nvPr/>
          </p:nvGrpSpPr>
          <p:grpSpPr>
            <a:xfrm>
              <a:off x="2411760" y="1419622"/>
              <a:ext cx="1472688" cy="383521"/>
              <a:chOff x="2649262" y="1458675"/>
              <a:chExt cx="1472688" cy="383521"/>
            </a:xfrm>
          </p:grpSpPr>
          <p:sp>
            <p:nvSpPr>
              <p:cNvPr id="27" name="五边形 26"/>
              <p:cNvSpPr/>
              <p:nvPr/>
            </p:nvSpPr>
            <p:spPr>
              <a:xfrm>
                <a:off x="2649262" y="1458675"/>
                <a:ext cx="1260140" cy="38352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联系 27"/>
              <p:cNvSpPr/>
              <p:nvPr/>
            </p:nvSpPr>
            <p:spPr>
              <a:xfrm>
                <a:off x="4013938" y="1599642"/>
                <a:ext cx="108012" cy="1080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2762491" y="1458675"/>
                <a:ext cx="1146911" cy="338554"/>
              </a:xfrm>
              <a:prstGeom prst="rect">
                <a:avLst/>
              </a:prstGeom>
              <a:noFill/>
            </p:spPr>
            <p:txBody>
              <a:bodyPr wrap="square" rtlCol="0">
                <a:spAutoFit/>
              </a:bodyPr>
              <a:lstStyle/>
              <a:p>
                <a:pPr algn="ct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zh-CN" altLang="en-US" sz="1600" dirty="0">
                  <a:solidFill>
                    <a:srgbClr val="265A9A"/>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1637928" y="1766278"/>
              <a:ext cx="2430016" cy="64633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989856" y="3097223"/>
            <a:ext cx="2430016" cy="992987"/>
            <a:chOff x="1637928" y="1419622"/>
            <a:chExt cx="2430016" cy="992987"/>
          </a:xfrm>
        </p:grpSpPr>
        <p:grpSp>
          <p:nvGrpSpPr>
            <p:cNvPr id="33" name="组合 32"/>
            <p:cNvGrpSpPr/>
            <p:nvPr/>
          </p:nvGrpSpPr>
          <p:grpSpPr>
            <a:xfrm>
              <a:off x="2411760" y="1419622"/>
              <a:ext cx="1472688" cy="383521"/>
              <a:chOff x="2649262" y="1458675"/>
              <a:chExt cx="1472688" cy="383521"/>
            </a:xfrm>
          </p:grpSpPr>
          <p:sp>
            <p:nvSpPr>
              <p:cNvPr id="35" name="五边形 34"/>
              <p:cNvSpPr/>
              <p:nvPr/>
            </p:nvSpPr>
            <p:spPr>
              <a:xfrm>
                <a:off x="2649262" y="1458675"/>
                <a:ext cx="1260140" cy="38352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联系 35"/>
              <p:cNvSpPr/>
              <p:nvPr/>
            </p:nvSpPr>
            <p:spPr>
              <a:xfrm>
                <a:off x="4013938" y="1599642"/>
                <a:ext cx="108012" cy="1080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762491" y="1458675"/>
                <a:ext cx="1146911" cy="338554"/>
              </a:xfrm>
              <a:prstGeom prst="rect">
                <a:avLst/>
              </a:prstGeom>
              <a:noFill/>
            </p:spPr>
            <p:txBody>
              <a:bodyPr wrap="square" rtlCol="0">
                <a:spAutoFit/>
              </a:bodyPr>
              <a:lstStyle/>
              <a:p>
                <a:pPr algn="ct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zh-CN" altLang="en-US" sz="1600" dirty="0">
                  <a:solidFill>
                    <a:srgbClr val="265A9A"/>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1637928" y="1766278"/>
              <a:ext cx="2430016" cy="64633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文本此处添加文本添加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1448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115616" y="1347614"/>
            <a:ext cx="6912768" cy="3096344"/>
          </a:xfrm>
          <a:prstGeom prst="rect">
            <a:avLst/>
          </a:prstGeom>
          <a:solidFill>
            <a:schemeClr val="bg1">
              <a:alpha val="4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7544" y="315086"/>
            <a:ext cx="2038241" cy="528472"/>
            <a:chOff x="1769309" y="2262425"/>
            <a:chExt cx="1722616" cy="602283"/>
          </a:xfrm>
        </p:grpSpPr>
        <p:grpSp>
          <p:nvGrpSpPr>
            <p:cNvPr id="3" name="组合 2"/>
            <p:cNvGrpSpPr/>
            <p:nvPr/>
          </p:nvGrpSpPr>
          <p:grpSpPr>
            <a:xfrm>
              <a:off x="1769309" y="2355726"/>
              <a:ext cx="1722616" cy="508982"/>
              <a:chOff x="1769309" y="2355726"/>
              <a:chExt cx="1944216" cy="574458"/>
            </a:xfrm>
          </p:grpSpPr>
          <p:sp>
            <p:nvSpPr>
              <p:cNvPr id="5" name="矩形 4"/>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竞争</a:t>
              </a:r>
              <a:r>
                <a:rPr lang="zh-CN" altLang="en-US" sz="2000" dirty="0">
                  <a:solidFill>
                    <a:srgbClr val="265A9A"/>
                  </a:solidFill>
                  <a:latin typeface="微软雅黑" panose="020B0503020204020204" pitchFamily="34" charset="-122"/>
                  <a:ea typeface="微软雅黑" panose="020B0503020204020204" pitchFamily="34" charset="-122"/>
                </a:rPr>
                <a:t>优势</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000998" y="1419622"/>
            <a:ext cx="4688085" cy="878883"/>
            <a:chOff x="1813679" y="2117011"/>
            <a:chExt cx="4688085" cy="878883"/>
          </a:xfrm>
        </p:grpSpPr>
        <p:sp>
          <p:nvSpPr>
            <p:cNvPr id="26" name="TextBox 25"/>
            <p:cNvSpPr txBox="1"/>
            <p:nvPr/>
          </p:nvSpPr>
          <p:spPr>
            <a:xfrm>
              <a:off x="1865434" y="2117011"/>
              <a:ext cx="1043303"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优势一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813679" y="2382200"/>
              <a:ext cx="4688085" cy="613694"/>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a:t>
              </a:r>
              <a:r>
                <a:rPr lang="zh-CN" altLang="en-US" sz="1200" dirty="0">
                  <a:solidFill>
                    <a:schemeClr val="bg1"/>
                  </a:solidFill>
                  <a:latin typeface="微软雅黑" panose="020B0503020204020204" pitchFamily="34" charset="-122"/>
                  <a:ea typeface="微软雅黑" panose="020B0503020204020204" pitchFamily="34" charset="-122"/>
                </a:rPr>
                <a:t>此处添加文本此处添加文本点击此处添加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555776" y="1573732"/>
            <a:ext cx="432048" cy="461665"/>
            <a:chOff x="563174" y="1679487"/>
            <a:chExt cx="432048" cy="461665"/>
          </a:xfrm>
        </p:grpSpPr>
        <p:sp>
          <p:nvSpPr>
            <p:cNvPr id="24" name="矩形 23"/>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63174" y="1679487"/>
              <a:ext cx="432048" cy="461665"/>
            </a:xfrm>
            <a:prstGeom prst="rect">
              <a:avLst/>
            </a:prstGeom>
            <a:noFill/>
          </p:spPr>
          <p:txBody>
            <a:bodyPr wrap="square" rtlCol="0">
              <a:spAutoFit/>
            </a:bodyPr>
            <a:lstStyle/>
            <a:p>
              <a:pPr algn="ctr"/>
              <a:r>
                <a:rPr lang="en-US" altLang="zh-CN" sz="2400" dirty="0" smtClean="0">
                  <a:solidFill>
                    <a:srgbClr val="265A9A"/>
                  </a:solidFill>
                </a:rPr>
                <a:t>1</a:t>
              </a:r>
              <a:endParaRPr lang="zh-CN" altLang="en-US" sz="2400" dirty="0">
                <a:solidFill>
                  <a:srgbClr val="265A9A"/>
                </a:solidFill>
              </a:endParaRPr>
            </a:p>
          </p:txBody>
        </p:sp>
      </p:grpSp>
      <p:grpSp>
        <p:nvGrpSpPr>
          <p:cNvPr id="29" name="组合 28"/>
          <p:cNvGrpSpPr/>
          <p:nvPr/>
        </p:nvGrpSpPr>
        <p:grpSpPr>
          <a:xfrm>
            <a:off x="3000998" y="2427734"/>
            <a:ext cx="4688085" cy="878883"/>
            <a:chOff x="1813679" y="2117011"/>
            <a:chExt cx="4688085" cy="878883"/>
          </a:xfrm>
        </p:grpSpPr>
        <p:sp>
          <p:nvSpPr>
            <p:cNvPr id="33" name="TextBox 32"/>
            <p:cNvSpPr txBox="1"/>
            <p:nvPr/>
          </p:nvSpPr>
          <p:spPr>
            <a:xfrm>
              <a:off x="1865434" y="2117011"/>
              <a:ext cx="1043303"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优势二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813679" y="2382200"/>
              <a:ext cx="4688085" cy="613694"/>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a:t>
              </a:r>
              <a:r>
                <a:rPr lang="zh-CN" altLang="en-US" sz="1200" dirty="0">
                  <a:solidFill>
                    <a:schemeClr val="bg1"/>
                  </a:solidFill>
                  <a:latin typeface="微软雅黑" panose="020B0503020204020204" pitchFamily="34" charset="-122"/>
                  <a:ea typeface="微软雅黑" panose="020B0503020204020204" pitchFamily="34" charset="-122"/>
                </a:rPr>
                <a:t>此处添加文本此处添加文本点击此处添加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555776" y="2542133"/>
            <a:ext cx="432048" cy="461665"/>
            <a:chOff x="563174" y="1679487"/>
            <a:chExt cx="432048" cy="461665"/>
          </a:xfrm>
        </p:grpSpPr>
        <p:sp>
          <p:nvSpPr>
            <p:cNvPr id="31" name="矩形 30"/>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63174" y="1679487"/>
              <a:ext cx="432048" cy="461665"/>
            </a:xfrm>
            <a:prstGeom prst="rect">
              <a:avLst/>
            </a:prstGeom>
            <a:noFill/>
          </p:spPr>
          <p:txBody>
            <a:bodyPr wrap="square" rtlCol="0">
              <a:spAutoFit/>
            </a:bodyPr>
            <a:lstStyle/>
            <a:p>
              <a:pPr algn="ctr"/>
              <a:r>
                <a:rPr lang="en-US" altLang="zh-CN" sz="2400" dirty="0" smtClean="0">
                  <a:solidFill>
                    <a:srgbClr val="265A9A"/>
                  </a:solidFill>
                </a:rPr>
                <a:t>2</a:t>
              </a:r>
              <a:endParaRPr lang="zh-CN" altLang="en-US" sz="2400" dirty="0">
                <a:solidFill>
                  <a:srgbClr val="265A9A"/>
                </a:solidFill>
              </a:endParaRPr>
            </a:p>
          </p:txBody>
        </p:sp>
      </p:grpSp>
      <p:grpSp>
        <p:nvGrpSpPr>
          <p:cNvPr id="36" name="组合 35"/>
          <p:cNvGrpSpPr/>
          <p:nvPr/>
        </p:nvGrpSpPr>
        <p:grpSpPr>
          <a:xfrm>
            <a:off x="3000998" y="3400871"/>
            <a:ext cx="4688085" cy="878883"/>
            <a:chOff x="1813679" y="2117011"/>
            <a:chExt cx="4688085" cy="878883"/>
          </a:xfrm>
        </p:grpSpPr>
        <p:sp>
          <p:nvSpPr>
            <p:cNvPr id="40" name="TextBox 39"/>
            <p:cNvSpPr txBox="1"/>
            <p:nvPr/>
          </p:nvSpPr>
          <p:spPr>
            <a:xfrm>
              <a:off x="1865434" y="2117011"/>
              <a:ext cx="1043303"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优势三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813679" y="2382200"/>
              <a:ext cx="4688085" cy="613694"/>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a:t>
              </a:r>
              <a:r>
                <a:rPr lang="zh-CN" altLang="en-US" sz="1200" dirty="0">
                  <a:solidFill>
                    <a:schemeClr val="bg1"/>
                  </a:solidFill>
                  <a:latin typeface="微软雅黑" panose="020B0503020204020204" pitchFamily="34" charset="-122"/>
                  <a:ea typeface="微软雅黑" panose="020B0503020204020204" pitchFamily="34" charset="-122"/>
                </a:rPr>
                <a:t>此处添加文本此处添加文本点击此处添加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555776" y="3550245"/>
            <a:ext cx="432048" cy="461665"/>
            <a:chOff x="563174" y="1679487"/>
            <a:chExt cx="432048" cy="461665"/>
          </a:xfrm>
        </p:grpSpPr>
        <p:sp>
          <p:nvSpPr>
            <p:cNvPr id="38" name="矩形 37"/>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563174" y="1679487"/>
              <a:ext cx="432048" cy="461665"/>
            </a:xfrm>
            <a:prstGeom prst="rect">
              <a:avLst/>
            </a:prstGeom>
            <a:noFill/>
          </p:spPr>
          <p:txBody>
            <a:bodyPr wrap="square" rtlCol="0">
              <a:spAutoFit/>
            </a:bodyPr>
            <a:lstStyle/>
            <a:p>
              <a:pPr algn="ctr"/>
              <a:r>
                <a:rPr lang="en-US" altLang="zh-CN" sz="2400" dirty="0" smtClean="0">
                  <a:solidFill>
                    <a:srgbClr val="265A9A"/>
                  </a:solidFill>
                </a:rPr>
                <a:t>3</a:t>
              </a:r>
              <a:endParaRPr lang="zh-CN" altLang="en-US" sz="2400" dirty="0">
                <a:solidFill>
                  <a:srgbClr val="265A9A"/>
                </a:solidFil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4" y="776644"/>
            <a:ext cx="298132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951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7544" y="315086"/>
            <a:ext cx="2038241" cy="528472"/>
            <a:chOff x="1769309" y="2262425"/>
            <a:chExt cx="1722616" cy="602283"/>
          </a:xfrm>
        </p:grpSpPr>
        <p:grpSp>
          <p:nvGrpSpPr>
            <p:cNvPr id="6" name="组合 5"/>
            <p:cNvGrpSpPr/>
            <p:nvPr/>
          </p:nvGrpSpPr>
          <p:grpSpPr>
            <a:xfrm>
              <a:off x="1769309" y="2355726"/>
              <a:ext cx="1722616" cy="508982"/>
              <a:chOff x="1769309" y="2355726"/>
              <a:chExt cx="1944216" cy="574458"/>
            </a:xfrm>
          </p:grpSpPr>
          <p:sp>
            <p:nvSpPr>
              <p:cNvPr id="8" name="矩形 7"/>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发展计划</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282" b="31001"/>
          <a:stretch/>
        </p:blipFill>
        <p:spPr bwMode="auto">
          <a:xfrm>
            <a:off x="1128603" y="2010212"/>
            <a:ext cx="6864350" cy="16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TextBox 108"/>
          <p:cNvSpPr txBox="1"/>
          <p:nvPr/>
        </p:nvSpPr>
        <p:spPr>
          <a:xfrm>
            <a:off x="1907704" y="2850490"/>
            <a:ext cx="1008112"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计划一</a:t>
            </a:r>
          </a:p>
        </p:txBody>
      </p:sp>
      <p:sp>
        <p:nvSpPr>
          <p:cNvPr id="111" name="TextBox 110"/>
          <p:cNvSpPr txBox="1"/>
          <p:nvPr/>
        </p:nvSpPr>
        <p:spPr>
          <a:xfrm>
            <a:off x="4283968" y="2418442"/>
            <a:ext cx="1008112"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计划</a:t>
            </a:r>
            <a:r>
              <a:rPr lang="zh-CN" altLang="en-US" dirty="0">
                <a:solidFill>
                  <a:schemeClr val="bg1"/>
                </a:solidFill>
                <a:latin typeface="微软雅黑" panose="020B0503020204020204" pitchFamily="34" charset="-122"/>
                <a:ea typeface="微软雅黑" panose="020B0503020204020204" pitchFamily="34" charset="-122"/>
              </a:rPr>
              <a:t>二</a:t>
            </a:r>
          </a:p>
        </p:txBody>
      </p:sp>
      <p:sp>
        <p:nvSpPr>
          <p:cNvPr id="112" name="TextBox 111"/>
          <p:cNvSpPr txBox="1"/>
          <p:nvPr/>
        </p:nvSpPr>
        <p:spPr>
          <a:xfrm>
            <a:off x="6660232" y="1842378"/>
            <a:ext cx="1008112"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计划三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241826" y="3245912"/>
            <a:ext cx="2034030" cy="1246495"/>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添加标题</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3543763" y="2791505"/>
            <a:ext cx="2034030" cy="1246495"/>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添加标题</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5952616" y="2215441"/>
            <a:ext cx="2034030" cy="1246495"/>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添加标题</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27757" y="915566"/>
            <a:ext cx="4792315" cy="646331"/>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文本点击此处添加文本点击</a:t>
            </a:r>
            <a:r>
              <a:rPr lang="zh-CN" altLang="en-US" sz="1200" dirty="0">
                <a:solidFill>
                  <a:schemeClr val="bg1"/>
                </a:solidFill>
                <a:latin typeface="微软雅黑" panose="020B0503020204020204" pitchFamily="34" charset="-122"/>
                <a:ea typeface="微软雅黑" panose="020B0503020204020204" pitchFamily="34" charset="-122"/>
              </a:rPr>
              <a:t>此处添加文本此处添加文本点击此处添加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921" y="2364393"/>
            <a:ext cx="854224" cy="854224"/>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3763" y="1937281"/>
            <a:ext cx="854224" cy="854224"/>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1357486"/>
            <a:ext cx="854224" cy="854224"/>
          </a:xfrm>
          <a:prstGeom prst="rect">
            <a:avLst/>
          </a:prstGeom>
        </p:spPr>
      </p:pic>
    </p:spTree>
    <p:extLst>
      <p:ext uri="{BB962C8B-B14F-4D97-AF65-F5344CB8AC3E}">
        <p14:creationId xmlns:p14="http://schemas.microsoft.com/office/powerpoint/2010/main" val="248533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91681" y="2210383"/>
            <a:ext cx="2592287" cy="648000"/>
            <a:chOff x="5311138" y="3330231"/>
            <a:chExt cx="2592287" cy="648000"/>
          </a:xfrm>
        </p:grpSpPr>
        <p:sp>
          <p:nvSpPr>
            <p:cNvPr id="3" name="TextBox 2"/>
            <p:cNvSpPr txBox="1"/>
            <p:nvPr/>
          </p:nvSpPr>
          <p:spPr>
            <a:xfrm>
              <a:off x="6108364" y="3403566"/>
              <a:ext cx="1795061"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市场分析</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311138" y="3330231"/>
              <a:ext cx="648000" cy="648000"/>
              <a:chOff x="5311138" y="3330231"/>
              <a:chExt cx="648000" cy="648000"/>
            </a:xfrm>
          </p:grpSpPr>
          <p:sp>
            <p:nvSpPr>
              <p:cNvPr id="5" name="流程图: 联系 4"/>
              <p:cNvSpPr/>
              <p:nvPr/>
            </p:nvSpPr>
            <p:spPr>
              <a:xfrm>
                <a:off x="531113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967" y="3501831"/>
                <a:ext cx="304800" cy="304800"/>
              </a:xfrm>
              <a:prstGeom prst="rect">
                <a:avLst/>
              </a:prstGeom>
            </p:spPr>
          </p:pic>
        </p:grpSp>
      </p:grpSp>
      <p:grpSp>
        <p:nvGrpSpPr>
          <p:cNvPr id="12" name="组合 11"/>
          <p:cNvGrpSpPr/>
          <p:nvPr/>
        </p:nvGrpSpPr>
        <p:grpSpPr>
          <a:xfrm>
            <a:off x="4849999" y="1548624"/>
            <a:ext cx="1511505" cy="494446"/>
            <a:chOff x="1769309" y="2301204"/>
            <a:chExt cx="1722616" cy="563504"/>
          </a:xfrm>
        </p:grpSpPr>
        <p:grpSp>
          <p:nvGrpSpPr>
            <p:cNvPr id="13" name="组合 12"/>
            <p:cNvGrpSpPr/>
            <p:nvPr/>
          </p:nvGrpSpPr>
          <p:grpSpPr>
            <a:xfrm>
              <a:off x="1769309" y="2355726"/>
              <a:ext cx="1722616" cy="508982"/>
              <a:chOff x="1769309" y="2355726"/>
              <a:chExt cx="1944216" cy="574458"/>
            </a:xfrm>
          </p:grpSpPr>
          <p:sp>
            <p:nvSpPr>
              <p:cNvPr id="15" name="矩形 14"/>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1858354" y="2301204"/>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市场分析一</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862165" y="2270859"/>
            <a:ext cx="1521106" cy="446605"/>
            <a:chOff x="1769309" y="2355726"/>
            <a:chExt cx="1733558" cy="508982"/>
          </a:xfrm>
        </p:grpSpPr>
        <p:grpSp>
          <p:nvGrpSpPr>
            <p:cNvPr id="22" name="组合 21"/>
            <p:cNvGrpSpPr/>
            <p:nvPr/>
          </p:nvGrpSpPr>
          <p:grpSpPr>
            <a:xfrm>
              <a:off x="1769309" y="2355726"/>
              <a:ext cx="1722616" cy="508982"/>
              <a:chOff x="1769309" y="2355726"/>
              <a:chExt cx="1944216" cy="574458"/>
            </a:xfrm>
          </p:grpSpPr>
          <p:sp>
            <p:nvSpPr>
              <p:cNvPr id="24" name="矩形 23"/>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858353" y="2355726"/>
              <a:ext cx="1644514" cy="476600"/>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市场分析二</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862165" y="2957075"/>
            <a:ext cx="1511505" cy="446605"/>
            <a:chOff x="1769309" y="2355724"/>
            <a:chExt cx="1722616" cy="508982"/>
          </a:xfrm>
        </p:grpSpPr>
        <p:grpSp>
          <p:nvGrpSpPr>
            <p:cNvPr id="31" name="组合 30"/>
            <p:cNvGrpSpPr/>
            <p:nvPr/>
          </p:nvGrpSpPr>
          <p:grpSpPr>
            <a:xfrm>
              <a:off x="1769309" y="2355724"/>
              <a:ext cx="1722616" cy="508982"/>
              <a:chOff x="1769309" y="2355723"/>
              <a:chExt cx="1944216" cy="574458"/>
            </a:xfrm>
          </p:grpSpPr>
          <p:sp>
            <p:nvSpPr>
              <p:cNvPr id="33" name="矩形 32"/>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市场分析三</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802" y="3515643"/>
            <a:ext cx="6054458" cy="1101143"/>
          </a:xfrm>
          <a:prstGeom prst="rect">
            <a:avLst/>
          </a:prstGeom>
        </p:spPr>
      </p:pic>
    </p:spTree>
    <p:extLst>
      <p:ext uri="{BB962C8B-B14F-4D97-AF65-F5344CB8AC3E}">
        <p14:creationId xmlns:p14="http://schemas.microsoft.com/office/powerpoint/2010/main" val="905511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24692" y="1161402"/>
            <a:ext cx="3615213" cy="2971004"/>
            <a:chOff x="1197960" y="1763811"/>
            <a:chExt cx="5256213" cy="4319588"/>
          </a:xfrm>
          <a:solidFill>
            <a:schemeClr val="bg1">
              <a:alpha val="45000"/>
            </a:schemeClr>
          </a:solidFill>
        </p:grpSpPr>
        <p:sp>
          <p:nvSpPr>
            <p:cNvPr id="3" name="Freeform 4"/>
            <p:cNvSpPr>
              <a:spLocks/>
            </p:cNvSpPr>
            <p:nvPr/>
          </p:nvSpPr>
          <p:spPr bwMode="auto">
            <a:xfrm>
              <a:off x="5263548" y="1763811"/>
              <a:ext cx="1190625" cy="1057275"/>
            </a:xfrm>
            <a:custGeom>
              <a:avLst/>
              <a:gdLst>
                <a:gd name="T0" fmla="*/ 332 w 1088"/>
                <a:gd name="T1" fmla="*/ 807 h 988"/>
                <a:gd name="T2" fmla="*/ 394 w 1088"/>
                <a:gd name="T3" fmla="*/ 879 h 988"/>
                <a:gd name="T4" fmla="*/ 441 w 1088"/>
                <a:gd name="T5" fmla="*/ 869 h 988"/>
                <a:gd name="T6" fmla="*/ 502 w 1088"/>
                <a:gd name="T7" fmla="*/ 874 h 988"/>
                <a:gd name="T8" fmla="*/ 567 w 1088"/>
                <a:gd name="T9" fmla="*/ 859 h 988"/>
                <a:gd name="T10" fmla="*/ 614 w 1088"/>
                <a:gd name="T11" fmla="*/ 915 h 988"/>
                <a:gd name="T12" fmla="*/ 651 w 1088"/>
                <a:gd name="T13" fmla="*/ 929 h 988"/>
                <a:gd name="T14" fmla="*/ 695 w 1088"/>
                <a:gd name="T15" fmla="*/ 957 h 988"/>
                <a:gd name="T16" fmla="*/ 707 w 1088"/>
                <a:gd name="T17" fmla="*/ 903 h 988"/>
                <a:gd name="T18" fmla="*/ 754 w 1088"/>
                <a:gd name="T19" fmla="*/ 959 h 988"/>
                <a:gd name="T20" fmla="*/ 797 w 1088"/>
                <a:gd name="T21" fmla="*/ 984 h 988"/>
                <a:gd name="T22" fmla="*/ 843 w 1088"/>
                <a:gd name="T23" fmla="*/ 927 h 988"/>
                <a:gd name="T24" fmla="*/ 873 w 1088"/>
                <a:gd name="T25" fmla="*/ 922 h 988"/>
                <a:gd name="T26" fmla="*/ 922 w 1088"/>
                <a:gd name="T27" fmla="*/ 957 h 988"/>
                <a:gd name="T28" fmla="*/ 964 w 1088"/>
                <a:gd name="T29" fmla="*/ 959 h 988"/>
                <a:gd name="T30" fmla="*/ 950 w 1088"/>
                <a:gd name="T31" fmla="*/ 881 h 988"/>
                <a:gd name="T32" fmla="*/ 929 w 1088"/>
                <a:gd name="T33" fmla="*/ 786 h 988"/>
                <a:gd name="T34" fmla="*/ 1035 w 1088"/>
                <a:gd name="T35" fmla="*/ 744 h 988"/>
                <a:gd name="T36" fmla="*/ 1045 w 1088"/>
                <a:gd name="T37" fmla="*/ 697 h 988"/>
                <a:gd name="T38" fmla="*/ 1058 w 1088"/>
                <a:gd name="T39" fmla="*/ 651 h 988"/>
                <a:gd name="T40" fmla="*/ 1063 w 1088"/>
                <a:gd name="T41" fmla="*/ 468 h 988"/>
                <a:gd name="T42" fmla="*/ 1059 w 1088"/>
                <a:gd name="T43" fmla="*/ 388 h 988"/>
                <a:gd name="T44" fmla="*/ 1053 w 1088"/>
                <a:gd name="T45" fmla="*/ 352 h 988"/>
                <a:gd name="T46" fmla="*/ 983 w 1088"/>
                <a:gd name="T47" fmla="*/ 406 h 988"/>
                <a:gd name="T48" fmla="*/ 909 w 1088"/>
                <a:gd name="T49" fmla="*/ 473 h 988"/>
                <a:gd name="T50" fmla="*/ 777 w 1088"/>
                <a:gd name="T51" fmla="*/ 473 h 988"/>
                <a:gd name="T52" fmla="*/ 761 w 1088"/>
                <a:gd name="T53" fmla="*/ 422 h 988"/>
                <a:gd name="T54" fmla="*/ 715 w 1088"/>
                <a:gd name="T55" fmla="*/ 388 h 988"/>
                <a:gd name="T56" fmla="*/ 629 w 1088"/>
                <a:gd name="T57" fmla="*/ 366 h 988"/>
                <a:gd name="T58" fmla="*/ 559 w 1088"/>
                <a:gd name="T59" fmla="*/ 358 h 988"/>
                <a:gd name="T60" fmla="*/ 497 w 1088"/>
                <a:gd name="T61" fmla="*/ 314 h 988"/>
                <a:gd name="T62" fmla="*/ 467 w 1088"/>
                <a:gd name="T63" fmla="*/ 263 h 988"/>
                <a:gd name="T64" fmla="*/ 424 w 1088"/>
                <a:gd name="T65" fmla="*/ 208 h 988"/>
                <a:gd name="T66" fmla="*/ 370 w 1088"/>
                <a:gd name="T67" fmla="*/ 122 h 988"/>
                <a:gd name="T68" fmla="*/ 313 w 1088"/>
                <a:gd name="T69" fmla="*/ 35 h 988"/>
                <a:gd name="T70" fmla="*/ 221 w 1088"/>
                <a:gd name="T71" fmla="*/ 21 h 988"/>
                <a:gd name="T72" fmla="*/ 118 w 1088"/>
                <a:gd name="T73" fmla="*/ 0 h 988"/>
                <a:gd name="T74" fmla="*/ 4 w 1088"/>
                <a:gd name="T75" fmla="*/ 49 h 988"/>
                <a:gd name="T76" fmla="*/ 0 w 1088"/>
                <a:gd name="T77" fmla="*/ 139 h 988"/>
                <a:gd name="T78" fmla="*/ 50 w 1088"/>
                <a:gd name="T79" fmla="*/ 173 h 988"/>
                <a:gd name="T80" fmla="*/ 110 w 1088"/>
                <a:gd name="T81" fmla="*/ 161 h 988"/>
                <a:gd name="T82" fmla="*/ 123 w 1088"/>
                <a:gd name="T83" fmla="*/ 223 h 988"/>
                <a:gd name="T84" fmla="*/ 197 w 1088"/>
                <a:gd name="T85" fmla="*/ 257 h 988"/>
                <a:gd name="T86" fmla="*/ 242 w 1088"/>
                <a:gd name="T87" fmla="*/ 238 h 988"/>
                <a:gd name="T88" fmla="*/ 370 w 1088"/>
                <a:gd name="T89" fmla="*/ 245 h 988"/>
                <a:gd name="T90" fmla="*/ 350 w 1088"/>
                <a:gd name="T91" fmla="*/ 417 h 988"/>
                <a:gd name="T92" fmla="*/ 332 w 1088"/>
                <a:gd name="T93" fmla="*/ 471 h 988"/>
                <a:gd name="T94" fmla="*/ 325 w 1088"/>
                <a:gd name="T95" fmla="*/ 582 h 988"/>
                <a:gd name="T96" fmla="*/ 295 w 1088"/>
                <a:gd name="T97" fmla="*/ 558 h 988"/>
                <a:gd name="T98" fmla="*/ 229 w 1088"/>
                <a:gd name="T99" fmla="*/ 659 h 988"/>
                <a:gd name="T100" fmla="*/ 202 w 1088"/>
                <a:gd name="T101" fmla="*/ 708 h 988"/>
                <a:gd name="T102" fmla="*/ 295 w 1088"/>
                <a:gd name="T103" fmla="*/ 742 h 988"/>
                <a:gd name="T104" fmla="*/ 295 w 1088"/>
                <a:gd name="T105" fmla="*/ 762 h 988"/>
                <a:gd name="T106" fmla="*/ 262 w 1088"/>
                <a:gd name="T107" fmla="*/ 80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 name="Freeform 5"/>
            <p:cNvSpPr>
              <a:spLocks/>
            </p:cNvSpPr>
            <p:nvPr/>
          </p:nvSpPr>
          <p:spPr bwMode="auto">
            <a:xfrm>
              <a:off x="3374423" y="1816199"/>
              <a:ext cx="2314575" cy="2038350"/>
            </a:xfrm>
            <a:custGeom>
              <a:avLst/>
              <a:gdLst>
                <a:gd name="T0" fmla="*/ 690 w 2117"/>
                <a:gd name="T1" fmla="*/ 1843 h 1903"/>
                <a:gd name="T2" fmla="*/ 782 w 2117"/>
                <a:gd name="T3" fmla="*/ 1683 h 1903"/>
                <a:gd name="T4" fmla="*/ 849 w 2117"/>
                <a:gd name="T5" fmla="*/ 1833 h 1903"/>
                <a:gd name="T6" fmla="*/ 932 w 2117"/>
                <a:gd name="T7" fmla="*/ 1866 h 1903"/>
                <a:gd name="T8" fmla="*/ 1039 w 2117"/>
                <a:gd name="T9" fmla="*/ 1706 h 1903"/>
                <a:gd name="T10" fmla="*/ 1151 w 2117"/>
                <a:gd name="T11" fmla="*/ 1652 h 1903"/>
                <a:gd name="T12" fmla="*/ 1279 w 2117"/>
                <a:gd name="T13" fmla="*/ 1550 h 1903"/>
                <a:gd name="T14" fmla="*/ 1356 w 2117"/>
                <a:gd name="T15" fmla="*/ 1448 h 1903"/>
                <a:gd name="T16" fmla="*/ 1430 w 2117"/>
                <a:gd name="T17" fmla="*/ 1334 h 1903"/>
                <a:gd name="T18" fmla="*/ 1505 w 2117"/>
                <a:gd name="T19" fmla="*/ 1339 h 1903"/>
                <a:gd name="T20" fmla="*/ 1591 w 2117"/>
                <a:gd name="T21" fmla="*/ 1312 h 1903"/>
                <a:gd name="T22" fmla="*/ 1700 w 2117"/>
                <a:gd name="T23" fmla="*/ 1303 h 1903"/>
                <a:gd name="T24" fmla="*/ 1803 w 2117"/>
                <a:gd name="T25" fmla="*/ 1342 h 1903"/>
                <a:gd name="T26" fmla="*/ 1859 w 2117"/>
                <a:gd name="T27" fmla="*/ 1300 h 1903"/>
                <a:gd name="T28" fmla="*/ 1967 w 2117"/>
                <a:gd name="T29" fmla="*/ 1198 h 1903"/>
                <a:gd name="T30" fmla="*/ 2060 w 2117"/>
                <a:gd name="T31" fmla="*/ 1146 h 1903"/>
                <a:gd name="T32" fmla="*/ 2085 w 2117"/>
                <a:gd name="T33" fmla="*/ 1060 h 1903"/>
                <a:gd name="T34" fmla="*/ 1971 w 2117"/>
                <a:gd name="T35" fmla="*/ 996 h 1903"/>
                <a:gd name="T36" fmla="*/ 1944 w 2117"/>
                <a:gd name="T37" fmla="*/ 870 h 1903"/>
                <a:gd name="T38" fmla="*/ 1979 w 2117"/>
                <a:gd name="T39" fmla="*/ 828 h 1903"/>
                <a:gd name="T40" fmla="*/ 1992 w 2117"/>
                <a:gd name="T41" fmla="*/ 729 h 1903"/>
                <a:gd name="T42" fmla="*/ 1992 w 2117"/>
                <a:gd name="T43" fmla="*/ 704 h 1903"/>
                <a:gd name="T44" fmla="*/ 2017 w 2117"/>
                <a:gd name="T45" fmla="*/ 518 h 1903"/>
                <a:gd name="T46" fmla="*/ 2058 w 2117"/>
                <a:gd name="T47" fmla="*/ 538 h 1903"/>
                <a:gd name="T48" fmla="*/ 2073 w 2117"/>
                <a:gd name="T49" fmla="*/ 297 h 1903"/>
                <a:gd name="T50" fmla="*/ 1939 w 2117"/>
                <a:gd name="T51" fmla="*/ 194 h 1903"/>
                <a:gd name="T52" fmla="*/ 1836 w 2117"/>
                <a:gd name="T53" fmla="*/ 132 h 1903"/>
                <a:gd name="T54" fmla="*/ 1734 w 2117"/>
                <a:gd name="T55" fmla="*/ 98 h 1903"/>
                <a:gd name="T56" fmla="*/ 1715 w 2117"/>
                <a:gd name="T57" fmla="*/ 0 h 1903"/>
                <a:gd name="T58" fmla="*/ 1674 w 2117"/>
                <a:gd name="T59" fmla="*/ 98 h 1903"/>
                <a:gd name="T60" fmla="*/ 1622 w 2117"/>
                <a:gd name="T61" fmla="*/ 358 h 1903"/>
                <a:gd name="T62" fmla="*/ 1485 w 2117"/>
                <a:gd name="T63" fmla="*/ 463 h 1903"/>
                <a:gd name="T64" fmla="*/ 1393 w 2117"/>
                <a:gd name="T65" fmla="*/ 646 h 1903"/>
                <a:gd name="T66" fmla="*/ 1537 w 2117"/>
                <a:gd name="T67" fmla="*/ 679 h 1903"/>
                <a:gd name="T68" fmla="*/ 1739 w 2117"/>
                <a:gd name="T69" fmla="*/ 746 h 1903"/>
                <a:gd name="T70" fmla="*/ 1596 w 2117"/>
                <a:gd name="T71" fmla="*/ 807 h 1903"/>
                <a:gd name="T72" fmla="*/ 1479 w 2117"/>
                <a:gd name="T73" fmla="*/ 884 h 1903"/>
                <a:gd name="T74" fmla="*/ 1326 w 2117"/>
                <a:gd name="T75" fmla="*/ 1023 h 1903"/>
                <a:gd name="T76" fmla="*/ 1143 w 2117"/>
                <a:gd name="T77" fmla="*/ 1051 h 1903"/>
                <a:gd name="T78" fmla="*/ 1104 w 2117"/>
                <a:gd name="T79" fmla="*/ 1226 h 1903"/>
                <a:gd name="T80" fmla="*/ 825 w 2117"/>
                <a:gd name="T81" fmla="*/ 1345 h 1903"/>
                <a:gd name="T82" fmla="*/ 583 w 2117"/>
                <a:gd name="T83" fmla="*/ 1420 h 1903"/>
                <a:gd name="T84" fmla="*/ 212 w 2117"/>
                <a:gd name="T85" fmla="*/ 1332 h 1903"/>
                <a:gd name="T86" fmla="*/ 12 w 2117"/>
                <a:gd name="T87" fmla="*/ 1398 h 1903"/>
                <a:gd name="T88" fmla="*/ 127 w 2117"/>
                <a:gd name="T89" fmla="*/ 1527 h 1903"/>
                <a:gd name="T90" fmla="*/ 240 w 2117"/>
                <a:gd name="T91" fmla="*/ 1576 h 1903"/>
                <a:gd name="T92" fmla="*/ 274 w 2117"/>
                <a:gd name="T93" fmla="*/ 1678 h 1903"/>
                <a:gd name="T94" fmla="*/ 394 w 2117"/>
                <a:gd name="T95" fmla="*/ 1744 h 1903"/>
                <a:gd name="T96" fmla="*/ 566 w 2117"/>
                <a:gd name="T97" fmla="*/ 1729 h 1903"/>
                <a:gd name="T98" fmla="*/ 510 w 2117"/>
                <a:gd name="T99" fmla="*/ 1819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 name="Freeform 6"/>
            <p:cNvSpPr>
              <a:spLocks/>
            </p:cNvSpPr>
            <p:nvPr/>
          </p:nvSpPr>
          <p:spPr bwMode="auto">
            <a:xfrm>
              <a:off x="1197960" y="2381349"/>
              <a:ext cx="2101850" cy="1558925"/>
            </a:xfrm>
            <a:custGeom>
              <a:avLst/>
              <a:gdLst>
                <a:gd name="T0" fmla="*/ 1318 w 1922"/>
                <a:gd name="T1" fmla="*/ 50 h 1456"/>
                <a:gd name="T2" fmla="*/ 1377 w 1922"/>
                <a:gd name="T3" fmla="*/ 123 h 1456"/>
                <a:gd name="T4" fmla="*/ 1460 w 1922"/>
                <a:gd name="T5" fmla="*/ 177 h 1456"/>
                <a:gd name="T6" fmla="*/ 1532 w 1922"/>
                <a:gd name="T7" fmla="*/ 319 h 1456"/>
                <a:gd name="T8" fmla="*/ 1492 w 1922"/>
                <a:gd name="T9" fmla="*/ 427 h 1456"/>
                <a:gd name="T10" fmla="*/ 1701 w 1922"/>
                <a:gd name="T11" fmla="*/ 521 h 1456"/>
                <a:gd name="T12" fmla="*/ 1846 w 1922"/>
                <a:gd name="T13" fmla="*/ 627 h 1456"/>
                <a:gd name="T14" fmla="*/ 1921 w 1922"/>
                <a:gd name="T15" fmla="*/ 788 h 1456"/>
                <a:gd name="T16" fmla="*/ 1867 w 1922"/>
                <a:gd name="T17" fmla="*/ 858 h 1456"/>
                <a:gd name="T18" fmla="*/ 1673 w 1922"/>
                <a:gd name="T19" fmla="*/ 965 h 1456"/>
                <a:gd name="T20" fmla="*/ 1645 w 1922"/>
                <a:gd name="T21" fmla="*/ 1133 h 1456"/>
                <a:gd name="T22" fmla="*/ 1370 w 1922"/>
                <a:gd name="T23" fmla="*/ 1215 h 1456"/>
                <a:gd name="T24" fmla="*/ 1419 w 1922"/>
                <a:gd name="T25" fmla="*/ 1367 h 1456"/>
                <a:gd name="T26" fmla="*/ 1389 w 1922"/>
                <a:gd name="T27" fmla="*/ 1416 h 1456"/>
                <a:gd name="T28" fmla="*/ 1349 w 1922"/>
                <a:gd name="T29" fmla="*/ 1455 h 1456"/>
                <a:gd name="T30" fmla="*/ 1240 w 1922"/>
                <a:gd name="T31" fmla="*/ 1427 h 1456"/>
                <a:gd name="T32" fmla="*/ 1053 w 1922"/>
                <a:gd name="T33" fmla="*/ 1401 h 1456"/>
                <a:gd name="T34" fmla="*/ 865 w 1922"/>
                <a:gd name="T35" fmla="*/ 1434 h 1456"/>
                <a:gd name="T36" fmla="*/ 719 w 1922"/>
                <a:gd name="T37" fmla="*/ 1411 h 1456"/>
                <a:gd name="T38" fmla="*/ 553 w 1922"/>
                <a:gd name="T39" fmla="*/ 1425 h 1456"/>
                <a:gd name="T40" fmla="*/ 459 w 1922"/>
                <a:gd name="T41" fmla="*/ 1379 h 1456"/>
                <a:gd name="T42" fmla="*/ 359 w 1922"/>
                <a:gd name="T43" fmla="*/ 1311 h 1456"/>
                <a:gd name="T44" fmla="*/ 146 w 1922"/>
                <a:gd name="T45" fmla="*/ 1272 h 1456"/>
                <a:gd name="T46" fmla="*/ 118 w 1922"/>
                <a:gd name="T47" fmla="*/ 1189 h 1456"/>
                <a:gd name="T48" fmla="*/ 74 w 1922"/>
                <a:gd name="T49" fmla="*/ 1131 h 1456"/>
                <a:gd name="T50" fmla="*/ 41 w 1922"/>
                <a:gd name="T51" fmla="*/ 1074 h 1456"/>
                <a:gd name="T52" fmla="*/ 71 w 1922"/>
                <a:gd name="T53" fmla="*/ 1007 h 1456"/>
                <a:gd name="T54" fmla="*/ 9 w 1922"/>
                <a:gd name="T55" fmla="*/ 926 h 1456"/>
                <a:gd name="T56" fmla="*/ 7 w 1922"/>
                <a:gd name="T57" fmla="*/ 840 h 1456"/>
                <a:gd name="T58" fmla="*/ 44 w 1922"/>
                <a:gd name="T59" fmla="*/ 783 h 1456"/>
                <a:gd name="T60" fmla="*/ 151 w 1922"/>
                <a:gd name="T61" fmla="*/ 746 h 1456"/>
                <a:gd name="T62" fmla="*/ 203 w 1922"/>
                <a:gd name="T63" fmla="*/ 750 h 1456"/>
                <a:gd name="T64" fmla="*/ 267 w 1922"/>
                <a:gd name="T65" fmla="*/ 780 h 1456"/>
                <a:gd name="T66" fmla="*/ 459 w 1922"/>
                <a:gd name="T67" fmla="*/ 713 h 1456"/>
                <a:gd name="T68" fmla="*/ 625 w 1922"/>
                <a:gd name="T69" fmla="*/ 606 h 1456"/>
                <a:gd name="T70" fmla="*/ 676 w 1922"/>
                <a:gd name="T71" fmla="*/ 560 h 1456"/>
                <a:gd name="T72" fmla="*/ 647 w 1922"/>
                <a:gd name="T73" fmla="*/ 380 h 1456"/>
                <a:gd name="T74" fmla="*/ 794 w 1922"/>
                <a:gd name="T75" fmla="*/ 349 h 1456"/>
                <a:gd name="T76" fmla="*/ 857 w 1922"/>
                <a:gd name="T77" fmla="*/ 380 h 1456"/>
                <a:gd name="T78" fmla="*/ 932 w 1922"/>
                <a:gd name="T79" fmla="*/ 183 h 1456"/>
                <a:gd name="T80" fmla="*/ 1048 w 1922"/>
                <a:gd name="T81" fmla="*/ 207 h 1456"/>
                <a:gd name="T82" fmla="*/ 1147 w 1922"/>
                <a:gd name="T83" fmla="*/ 92 h 1456"/>
                <a:gd name="T84" fmla="*/ 1238 w 1922"/>
                <a:gd name="T85" fmla="*/ 41 h 1456"/>
                <a:gd name="T86" fmla="*/ 1310 w 1922"/>
                <a:gd name="T87" fmla="*/ 1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 name="Freeform 7"/>
            <p:cNvSpPr>
              <a:spLocks/>
            </p:cNvSpPr>
            <p:nvPr/>
          </p:nvSpPr>
          <p:spPr bwMode="auto">
            <a:xfrm>
              <a:off x="5314348" y="2951261"/>
              <a:ext cx="596900" cy="568325"/>
            </a:xfrm>
            <a:custGeom>
              <a:avLst/>
              <a:gdLst>
                <a:gd name="T0" fmla="*/ 453 w 548"/>
                <a:gd name="T1" fmla="*/ 368 h 530"/>
                <a:gd name="T2" fmla="*/ 508 w 548"/>
                <a:gd name="T3" fmla="*/ 281 h 530"/>
                <a:gd name="T4" fmla="*/ 547 w 548"/>
                <a:gd name="T5" fmla="*/ 239 h 530"/>
                <a:gd name="T6" fmla="*/ 542 w 548"/>
                <a:gd name="T7" fmla="*/ 197 h 530"/>
                <a:gd name="T8" fmla="*/ 503 w 548"/>
                <a:gd name="T9" fmla="*/ 153 h 530"/>
                <a:gd name="T10" fmla="*/ 497 w 548"/>
                <a:gd name="T11" fmla="*/ 117 h 530"/>
                <a:gd name="T12" fmla="*/ 429 w 548"/>
                <a:gd name="T13" fmla="*/ 22 h 530"/>
                <a:gd name="T14" fmla="*/ 423 w 548"/>
                <a:gd name="T15" fmla="*/ 32 h 530"/>
                <a:gd name="T16" fmla="*/ 411 w 548"/>
                <a:gd name="T17" fmla="*/ 45 h 530"/>
                <a:gd name="T18" fmla="*/ 382 w 548"/>
                <a:gd name="T19" fmla="*/ 13 h 530"/>
                <a:gd name="T20" fmla="*/ 337 w 548"/>
                <a:gd name="T21" fmla="*/ 0 h 530"/>
                <a:gd name="T22" fmla="*/ 337 w 548"/>
                <a:gd name="T23" fmla="*/ 13 h 530"/>
                <a:gd name="T24" fmla="*/ 337 w 548"/>
                <a:gd name="T25" fmla="*/ 32 h 530"/>
                <a:gd name="T26" fmla="*/ 320 w 548"/>
                <a:gd name="T27" fmla="*/ 47 h 530"/>
                <a:gd name="T28" fmla="*/ 283 w 548"/>
                <a:gd name="T29" fmla="*/ 82 h 530"/>
                <a:gd name="T30" fmla="*/ 246 w 548"/>
                <a:gd name="T31" fmla="*/ 82 h 530"/>
                <a:gd name="T32" fmla="*/ 232 w 548"/>
                <a:gd name="T33" fmla="*/ 107 h 530"/>
                <a:gd name="T34" fmla="*/ 218 w 548"/>
                <a:gd name="T35" fmla="*/ 107 h 530"/>
                <a:gd name="T36" fmla="*/ 191 w 548"/>
                <a:gd name="T37" fmla="*/ 134 h 530"/>
                <a:gd name="T38" fmla="*/ 175 w 548"/>
                <a:gd name="T39" fmla="*/ 134 h 530"/>
                <a:gd name="T40" fmla="*/ 144 w 548"/>
                <a:gd name="T41" fmla="*/ 166 h 530"/>
                <a:gd name="T42" fmla="*/ 125 w 548"/>
                <a:gd name="T43" fmla="*/ 171 h 530"/>
                <a:gd name="T44" fmla="*/ 82 w 548"/>
                <a:gd name="T45" fmla="*/ 235 h 530"/>
                <a:gd name="T46" fmla="*/ 55 w 548"/>
                <a:gd name="T47" fmla="*/ 196 h 530"/>
                <a:gd name="T48" fmla="*/ 26 w 548"/>
                <a:gd name="T49" fmla="*/ 176 h 530"/>
                <a:gd name="T50" fmla="*/ 12 w 548"/>
                <a:gd name="T51" fmla="*/ 190 h 530"/>
                <a:gd name="T52" fmla="*/ 28 w 548"/>
                <a:gd name="T53" fmla="*/ 277 h 530"/>
                <a:gd name="T54" fmla="*/ 14 w 548"/>
                <a:gd name="T55" fmla="*/ 307 h 530"/>
                <a:gd name="T56" fmla="*/ 0 w 548"/>
                <a:gd name="T57" fmla="*/ 350 h 530"/>
                <a:gd name="T58" fmla="*/ 42 w 548"/>
                <a:gd name="T59" fmla="*/ 377 h 530"/>
                <a:gd name="T60" fmla="*/ 62 w 548"/>
                <a:gd name="T61" fmla="*/ 380 h 530"/>
                <a:gd name="T62" fmla="*/ 92 w 548"/>
                <a:gd name="T63" fmla="*/ 421 h 530"/>
                <a:gd name="T64" fmla="*/ 115 w 548"/>
                <a:gd name="T65" fmla="*/ 409 h 530"/>
                <a:gd name="T66" fmla="*/ 149 w 548"/>
                <a:gd name="T67" fmla="*/ 368 h 530"/>
                <a:gd name="T68" fmla="*/ 182 w 548"/>
                <a:gd name="T69" fmla="*/ 308 h 530"/>
                <a:gd name="T70" fmla="*/ 240 w 548"/>
                <a:gd name="T71" fmla="*/ 296 h 530"/>
                <a:gd name="T72" fmla="*/ 276 w 548"/>
                <a:gd name="T73" fmla="*/ 332 h 530"/>
                <a:gd name="T74" fmla="*/ 251 w 548"/>
                <a:gd name="T75" fmla="*/ 392 h 530"/>
                <a:gd name="T76" fmla="*/ 218 w 548"/>
                <a:gd name="T77" fmla="*/ 445 h 530"/>
                <a:gd name="T78" fmla="*/ 246 w 548"/>
                <a:gd name="T79" fmla="*/ 467 h 530"/>
                <a:gd name="T80" fmla="*/ 246 w 548"/>
                <a:gd name="T81" fmla="*/ 494 h 530"/>
                <a:gd name="T82" fmla="*/ 223 w 548"/>
                <a:gd name="T83" fmla="*/ 518 h 530"/>
                <a:gd name="T84" fmla="*/ 228 w 548"/>
                <a:gd name="T85" fmla="*/ 529 h 530"/>
                <a:gd name="T86" fmla="*/ 269 w 548"/>
                <a:gd name="T87" fmla="*/ 507 h 530"/>
                <a:gd name="T88" fmla="*/ 330 w 548"/>
                <a:gd name="T89" fmla="*/ 425 h 530"/>
                <a:gd name="T90" fmla="*/ 423 w 548"/>
                <a:gd name="T91" fmla="*/ 374 h 530"/>
                <a:gd name="T92" fmla="*/ 453 w 548"/>
                <a:gd name="T93" fmla="*/ 3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 name="Freeform 8"/>
            <p:cNvSpPr>
              <a:spLocks/>
            </p:cNvSpPr>
            <p:nvPr/>
          </p:nvSpPr>
          <p:spPr bwMode="auto">
            <a:xfrm>
              <a:off x="5458810" y="2630586"/>
              <a:ext cx="869950" cy="579438"/>
            </a:xfrm>
            <a:custGeom>
              <a:avLst/>
              <a:gdLst>
                <a:gd name="T0" fmla="*/ 768 w 793"/>
                <a:gd name="T1" fmla="*/ 148 h 540"/>
                <a:gd name="T2" fmla="*/ 705 w 793"/>
                <a:gd name="T3" fmla="*/ 136 h 540"/>
                <a:gd name="T4" fmla="*/ 681 w 793"/>
                <a:gd name="T5" fmla="*/ 133 h 540"/>
                <a:gd name="T6" fmla="*/ 625 w 793"/>
                <a:gd name="T7" fmla="*/ 163 h 540"/>
                <a:gd name="T8" fmla="*/ 600 w 793"/>
                <a:gd name="T9" fmla="*/ 178 h 540"/>
                <a:gd name="T10" fmla="*/ 554 w 793"/>
                <a:gd name="T11" fmla="*/ 144 h 540"/>
                <a:gd name="T12" fmla="*/ 511 w 793"/>
                <a:gd name="T13" fmla="*/ 108 h 540"/>
                <a:gd name="T14" fmla="*/ 504 w 793"/>
                <a:gd name="T15" fmla="*/ 156 h 540"/>
                <a:gd name="T16" fmla="*/ 460 w 793"/>
                <a:gd name="T17" fmla="*/ 108 h 540"/>
                <a:gd name="T18" fmla="*/ 423 w 793"/>
                <a:gd name="T19" fmla="*/ 70 h 540"/>
                <a:gd name="T20" fmla="*/ 342 w 793"/>
                <a:gd name="T21" fmla="*/ 70 h 540"/>
                <a:gd name="T22" fmla="*/ 301 w 793"/>
                <a:gd name="T23" fmla="*/ 39 h 540"/>
                <a:gd name="T24" fmla="*/ 241 w 793"/>
                <a:gd name="T25" fmla="*/ 61 h 540"/>
                <a:gd name="T26" fmla="*/ 180 w 793"/>
                <a:gd name="T27" fmla="*/ 45 h 540"/>
                <a:gd name="T28" fmla="*/ 98 w 793"/>
                <a:gd name="T29" fmla="*/ 9 h 540"/>
                <a:gd name="T30" fmla="*/ 73 w 793"/>
                <a:gd name="T31" fmla="*/ 66 h 540"/>
                <a:gd name="T32" fmla="*/ 0 w 793"/>
                <a:gd name="T33" fmla="*/ 70 h 540"/>
                <a:gd name="T34" fmla="*/ 39 w 793"/>
                <a:gd name="T35" fmla="*/ 108 h 540"/>
                <a:gd name="T36" fmla="*/ 44 w 793"/>
                <a:gd name="T37" fmla="*/ 176 h 540"/>
                <a:gd name="T38" fmla="*/ 66 w 793"/>
                <a:gd name="T39" fmla="*/ 231 h 540"/>
                <a:gd name="T40" fmla="*/ 130 w 793"/>
                <a:gd name="T41" fmla="*/ 195 h 540"/>
                <a:gd name="T42" fmla="*/ 180 w 793"/>
                <a:gd name="T43" fmla="*/ 296 h 540"/>
                <a:gd name="T44" fmla="*/ 208 w 793"/>
                <a:gd name="T45" fmla="*/ 298 h 540"/>
                <a:gd name="T46" fmla="*/ 283 w 793"/>
                <a:gd name="T47" fmla="*/ 344 h 540"/>
                <a:gd name="T48" fmla="*/ 301 w 793"/>
                <a:gd name="T49" fmla="*/ 320 h 540"/>
                <a:gd name="T50" fmla="*/ 375 w 793"/>
                <a:gd name="T51" fmla="*/ 452 h 540"/>
                <a:gd name="T52" fmla="*/ 418 w 793"/>
                <a:gd name="T53" fmla="*/ 539 h 540"/>
                <a:gd name="T54" fmla="*/ 483 w 793"/>
                <a:gd name="T55" fmla="*/ 426 h 540"/>
                <a:gd name="T56" fmla="*/ 534 w 793"/>
                <a:gd name="T57" fmla="*/ 440 h 540"/>
                <a:gd name="T58" fmla="*/ 609 w 793"/>
                <a:gd name="T59" fmla="*/ 415 h 540"/>
                <a:gd name="T60" fmla="*/ 591 w 793"/>
                <a:gd name="T61" fmla="*/ 364 h 540"/>
                <a:gd name="T62" fmla="*/ 664 w 793"/>
                <a:gd name="T63" fmla="*/ 307 h 540"/>
                <a:gd name="T64" fmla="*/ 694 w 793"/>
                <a:gd name="T65" fmla="*/ 252 h 540"/>
                <a:gd name="T66" fmla="*/ 716 w 793"/>
                <a:gd name="T67" fmla="*/ 220 h 540"/>
                <a:gd name="T68" fmla="*/ 745 w 793"/>
                <a:gd name="T69" fmla="*/ 246 h 540"/>
                <a:gd name="T70" fmla="*/ 792 w 793"/>
                <a:gd name="T71" fmla="*/ 16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 name="Freeform 9"/>
            <p:cNvSpPr>
              <a:spLocks/>
            </p:cNvSpPr>
            <p:nvPr/>
          </p:nvSpPr>
          <p:spPr bwMode="auto">
            <a:xfrm>
              <a:off x="3299810" y="4803874"/>
              <a:ext cx="947738" cy="962025"/>
            </a:xfrm>
            <a:custGeom>
              <a:avLst/>
              <a:gdLst>
                <a:gd name="T0" fmla="*/ 756 w 867"/>
                <a:gd name="T1" fmla="*/ 139 h 900"/>
                <a:gd name="T2" fmla="*/ 695 w 867"/>
                <a:gd name="T3" fmla="*/ 156 h 900"/>
                <a:gd name="T4" fmla="*/ 671 w 867"/>
                <a:gd name="T5" fmla="*/ 110 h 900"/>
                <a:gd name="T6" fmla="*/ 658 w 867"/>
                <a:gd name="T7" fmla="*/ 78 h 900"/>
                <a:gd name="T8" fmla="*/ 616 w 867"/>
                <a:gd name="T9" fmla="*/ 80 h 900"/>
                <a:gd name="T10" fmla="*/ 591 w 867"/>
                <a:gd name="T11" fmla="*/ 117 h 900"/>
                <a:gd name="T12" fmla="*/ 591 w 867"/>
                <a:gd name="T13" fmla="*/ 157 h 900"/>
                <a:gd name="T14" fmla="*/ 540 w 867"/>
                <a:gd name="T15" fmla="*/ 313 h 900"/>
                <a:gd name="T16" fmla="*/ 497 w 867"/>
                <a:gd name="T17" fmla="*/ 322 h 900"/>
                <a:gd name="T18" fmla="*/ 416 w 867"/>
                <a:gd name="T19" fmla="*/ 345 h 900"/>
                <a:gd name="T20" fmla="*/ 296 w 867"/>
                <a:gd name="T21" fmla="*/ 156 h 900"/>
                <a:gd name="T22" fmla="*/ 255 w 867"/>
                <a:gd name="T23" fmla="*/ 124 h 900"/>
                <a:gd name="T24" fmla="*/ 245 w 867"/>
                <a:gd name="T25" fmla="*/ 80 h 900"/>
                <a:gd name="T26" fmla="*/ 188 w 867"/>
                <a:gd name="T27" fmla="*/ 110 h 900"/>
                <a:gd name="T28" fmla="*/ 163 w 867"/>
                <a:gd name="T29" fmla="*/ 0 h 900"/>
                <a:gd name="T30" fmla="*/ 121 w 867"/>
                <a:gd name="T31" fmla="*/ 44 h 900"/>
                <a:gd name="T32" fmla="*/ 116 w 867"/>
                <a:gd name="T33" fmla="*/ 112 h 900"/>
                <a:gd name="T34" fmla="*/ 88 w 867"/>
                <a:gd name="T35" fmla="*/ 100 h 900"/>
                <a:gd name="T36" fmla="*/ 88 w 867"/>
                <a:gd name="T37" fmla="*/ 182 h 900"/>
                <a:gd name="T38" fmla="*/ 121 w 867"/>
                <a:gd name="T39" fmla="*/ 192 h 900"/>
                <a:gd name="T40" fmla="*/ 117 w 867"/>
                <a:gd name="T41" fmla="*/ 367 h 900"/>
                <a:gd name="T42" fmla="*/ 20 w 867"/>
                <a:gd name="T43" fmla="*/ 482 h 900"/>
                <a:gd name="T44" fmla="*/ 0 w 867"/>
                <a:gd name="T45" fmla="*/ 514 h 900"/>
                <a:gd name="T46" fmla="*/ 2 w 867"/>
                <a:gd name="T47" fmla="*/ 583 h 900"/>
                <a:gd name="T48" fmla="*/ 57 w 867"/>
                <a:gd name="T49" fmla="*/ 572 h 900"/>
                <a:gd name="T50" fmla="*/ 116 w 867"/>
                <a:gd name="T51" fmla="*/ 597 h 900"/>
                <a:gd name="T52" fmla="*/ 133 w 867"/>
                <a:gd name="T53" fmla="*/ 660 h 900"/>
                <a:gd name="T54" fmla="*/ 179 w 867"/>
                <a:gd name="T55" fmla="*/ 672 h 900"/>
                <a:gd name="T56" fmla="*/ 177 w 867"/>
                <a:gd name="T57" fmla="*/ 709 h 900"/>
                <a:gd name="T58" fmla="*/ 160 w 867"/>
                <a:gd name="T59" fmla="*/ 775 h 900"/>
                <a:gd name="T60" fmla="*/ 195 w 867"/>
                <a:gd name="T61" fmla="*/ 790 h 900"/>
                <a:gd name="T62" fmla="*/ 230 w 867"/>
                <a:gd name="T63" fmla="*/ 820 h 900"/>
                <a:gd name="T64" fmla="*/ 297 w 867"/>
                <a:gd name="T65" fmla="*/ 861 h 900"/>
                <a:gd name="T66" fmla="*/ 361 w 867"/>
                <a:gd name="T67" fmla="*/ 841 h 900"/>
                <a:gd name="T68" fmla="*/ 368 w 867"/>
                <a:gd name="T69" fmla="*/ 882 h 900"/>
                <a:gd name="T70" fmla="*/ 409 w 867"/>
                <a:gd name="T71" fmla="*/ 891 h 900"/>
                <a:gd name="T72" fmla="*/ 428 w 867"/>
                <a:gd name="T73" fmla="*/ 886 h 900"/>
                <a:gd name="T74" fmla="*/ 410 w 867"/>
                <a:gd name="T75" fmla="*/ 775 h 900"/>
                <a:gd name="T76" fmla="*/ 465 w 867"/>
                <a:gd name="T77" fmla="*/ 756 h 900"/>
                <a:gd name="T78" fmla="*/ 497 w 867"/>
                <a:gd name="T79" fmla="*/ 728 h 900"/>
                <a:gd name="T80" fmla="*/ 578 w 867"/>
                <a:gd name="T81" fmla="*/ 726 h 900"/>
                <a:gd name="T82" fmla="*/ 616 w 867"/>
                <a:gd name="T83" fmla="*/ 721 h 900"/>
                <a:gd name="T84" fmla="*/ 647 w 867"/>
                <a:gd name="T85" fmla="*/ 745 h 900"/>
                <a:gd name="T86" fmla="*/ 676 w 867"/>
                <a:gd name="T87" fmla="*/ 714 h 900"/>
                <a:gd name="T88" fmla="*/ 713 w 867"/>
                <a:gd name="T89" fmla="*/ 716 h 900"/>
                <a:gd name="T90" fmla="*/ 762 w 867"/>
                <a:gd name="T91" fmla="*/ 660 h 900"/>
                <a:gd name="T92" fmla="*/ 809 w 867"/>
                <a:gd name="T93" fmla="*/ 672 h 900"/>
                <a:gd name="T94" fmla="*/ 846 w 867"/>
                <a:gd name="T95" fmla="*/ 636 h 900"/>
                <a:gd name="T96" fmla="*/ 866 w 867"/>
                <a:gd name="T97" fmla="*/ 595 h 900"/>
                <a:gd name="T98" fmla="*/ 771 w 867"/>
                <a:gd name="T99" fmla="*/ 561 h 900"/>
                <a:gd name="T100" fmla="*/ 734 w 867"/>
                <a:gd name="T101" fmla="*/ 538 h 900"/>
                <a:gd name="T102" fmla="*/ 694 w 867"/>
                <a:gd name="T103" fmla="*/ 512 h 900"/>
                <a:gd name="T104" fmla="*/ 706 w 867"/>
                <a:gd name="T105" fmla="*/ 438 h 900"/>
                <a:gd name="T106" fmla="*/ 695 w 867"/>
                <a:gd name="T107" fmla="*/ 302 h 900"/>
                <a:gd name="T108" fmla="*/ 628 w 867"/>
                <a:gd name="T109" fmla="*/ 306 h 900"/>
                <a:gd name="T110" fmla="*/ 616 w 867"/>
                <a:gd name="T111" fmla="*/ 258 h 900"/>
                <a:gd name="T112" fmla="*/ 630 w 867"/>
                <a:gd name="T113" fmla="*/ 210 h 900"/>
                <a:gd name="T114" fmla="*/ 671 w 867"/>
                <a:gd name="T115" fmla="*/ 207 h 900"/>
                <a:gd name="T116" fmla="*/ 752 w 867"/>
                <a:gd name="T117" fmla="*/ 2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 name="Freeform 10"/>
            <p:cNvSpPr>
              <a:spLocks/>
            </p:cNvSpPr>
            <p:nvPr/>
          </p:nvSpPr>
          <p:spPr bwMode="auto">
            <a:xfrm>
              <a:off x="5031773" y="4603849"/>
              <a:ext cx="493712" cy="673100"/>
            </a:xfrm>
            <a:custGeom>
              <a:avLst/>
              <a:gdLst>
                <a:gd name="T0" fmla="*/ 9 w 449"/>
                <a:gd name="T1" fmla="*/ 138 h 630"/>
                <a:gd name="T2" fmla="*/ 38 w 449"/>
                <a:gd name="T3" fmla="*/ 194 h 630"/>
                <a:gd name="T4" fmla="*/ 40 w 449"/>
                <a:gd name="T5" fmla="*/ 223 h 630"/>
                <a:gd name="T6" fmla="*/ 27 w 449"/>
                <a:gd name="T7" fmla="*/ 253 h 630"/>
                <a:gd name="T8" fmla="*/ 4 w 449"/>
                <a:gd name="T9" fmla="*/ 270 h 630"/>
                <a:gd name="T10" fmla="*/ 0 w 449"/>
                <a:gd name="T11" fmla="*/ 322 h 630"/>
                <a:gd name="T12" fmla="*/ 7 w 449"/>
                <a:gd name="T13" fmla="*/ 331 h 630"/>
                <a:gd name="T14" fmla="*/ 19 w 449"/>
                <a:gd name="T15" fmla="*/ 326 h 630"/>
                <a:gd name="T16" fmla="*/ 27 w 449"/>
                <a:gd name="T17" fmla="*/ 331 h 630"/>
                <a:gd name="T18" fmla="*/ 27 w 449"/>
                <a:gd name="T19" fmla="*/ 366 h 630"/>
                <a:gd name="T20" fmla="*/ 40 w 449"/>
                <a:gd name="T21" fmla="*/ 405 h 630"/>
                <a:gd name="T22" fmla="*/ 58 w 449"/>
                <a:gd name="T23" fmla="*/ 412 h 630"/>
                <a:gd name="T24" fmla="*/ 61 w 449"/>
                <a:gd name="T25" fmla="*/ 471 h 630"/>
                <a:gd name="T26" fmla="*/ 50 w 449"/>
                <a:gd name="T27" fmla="*/ 510 h 630"/>
                <a:gd name="T28" fmla="*/ 61 w 449"/>
                <a:gd name="T29" fmla="*/ 528 h 630"/>
                <a:gd name="T30" fmla="*/ 81 w 449"/>
                <a:gd name="T31" fmla="*/ 547 h 630"/>
                <a:gd name="T32" fmla="*/ 126 w 449"/>
                <a:gd name="T33" fmla="*/ 535 h 630"/>
                <a:gd name="T34" fmla="*/ 136 w 449"/>
                <a:gd name="T35" fmla="*/ 553 h 630"/>
                <a:gd name="T36" fmla="*/ 120 w 449"/>
                <a:gd name="T37" fmla="*/ 572 h 630"/>
                <a:gd name="T38" fmla="*/ 97 w 449"/>
                <a:gd name="T39" fmla="*/ 608 h 630"/>
                <a:gd name="T40" fmla="*/ 97 w 449"/>
                <a:gd name="T41" fmla="*/ 618 h 630"/>
                <a:gd name="T42" fmla="*/ 112 w 449"/>
                <a:gd name="T43" fmla="*/ 629 h 630"/>
                <a:gd name="T44" fmla="*/ 209 w 449"/>
                <a:gd name="T45" fmla="*/ 588 h 630"/>
                <a:gd name="T46" fmla="*/ 244 w 449"/>
                <a:gd name="T47" fmla="*/ 608 h 630"/>
                <a:gd name="T48" fmla="*/ 253 w 449"/>
                <a:gd name="T49" fmla="*/ 598 h 630"/>
                <a:gd name="T50" fmla="*/ 244 w 449"/>
                <a:gd name="T51" fmla="*/ 576 h 630"/>
                <a:gd name="T52" fmla="*/ 246 w 449"/>
                <a:gd name="T53" fmla="*/ 562 h 630"/>
                <a:gd name="T54" fmla="*/ 261 w 449"/>
                <a:gd name="T55" fmla="*/ 472 h 630"/>
                <a:gd name="T56" fmla="*/ 275 w 449"/>
                <a:gd name="T57" fmla="*/ 452 h 630"/>
                <a:gd name="T58" fmla="*/ 282 w 449"/>
                <a:gd name="T59" fmla="*/ 427 h 630"/>
                <a:gd name="T60" fmla="*/ 299 w 449"/>
                <a:gd name="T61" fmla="*/ 390 h 630"/>
                <a:gd name="T62" fmla="*/ 289 w 449"/>
                <a:gd name="T63" fmla="*/ 375 h 630"/>
                <a:gd name="T64" fmla="*/ 292 w 449"/>
                <a:gd name="T65" fmla="*/ 344 h 630"/>
                <a:gd name="T66" fmla="*/ 334 w 449"/>
                <a:gd name="T67" fmla="*/ 296 h 630"/>
                <a:gd name="T68" fmla="*/ 333 w 449"/>
                <a:gd name="T69" fmla="*/ 264 h 630"/>
                <a:gd name="T70" fmla="*/ 358 w 449"/>
                <a:gd name="T71" fmla="*/ 218 h 630"/>
                <a:gd name="T72" fmla="*/ 385 w 449"/>
                <a:gd name="T73" fmla="*/ 226 h 630"/>
                <a:gd name="T74" fmla="*/ 438 w 449"/>
                <a:gd name="T75" fmla="*/ 186 h 630"/>
                <a:gd name="T76" fmla="*/ 448 w 449"/>
                <a:gd name="T77" fmla="*/ 166 h 630"/>
                <a:gd name="T78" fmla="*/ 414 w 449"/>
                <a:gd name="T79" fmla="*/ 103 h 630"/>
                <a:gd name="T80" fmla="*/ 392 w 449"/>
                <a:gd name="T81" fmla="*/ 70 h 630"/>
                <a:gd name="T82" fmla="*/ 408 w 449"/>
                <a:gd name="T83" fmla="*/ 56 h 630"/>
                <a:gd name="T84" fmla="*/ 388 w 449"/>
                <a:gd name="T85" fmla="*/ 37 h 630"/>
                <a:gd name="T86" fmla="*/ 336 w 449"/>
                <a:gd name="T87" fmla="*/ 37 h 630"/>
                <a:gd name="T88" fmla="*/ 315 w 449"/>
                <a:gd name="T89" fmla="*/ 12 h 630"/>
                <a:gd name="T90" fmla="*/ 273 w 449"/>
                <a:gd name="T91" fmla="*/ 54 h 630"/>
                <a:gd name="T92" fmla="*/ 258 w 449"/>
                <a:gd name="T93" fmla="*/ 46 h 630"/>
                <a:gd name="T94" fmla="*/ 275 w 449"/>
                <a:gd name="T95" fmla="*/ 14 h 630"/>
                <a:gd name="T96" fmla="*/ 273 w 449"/>
                <a:gd name="T97" fmla="*/ 4 h 630"/>
                <a:gd name="T98" fmla="*/ 258 w 449"/>
                <a:gd name="T99" fmla="*/ 0 h 630"/>
                <a:gd name="T100" fmla="*/ 209 w 449"/>
                <a:gd name="T101" fmla="*/ 27 h 630"/>
                <a:gd name="T102" fmla="*/ 171 w 449"/>
                <a:gd name="T103" fmla="*/ 39 h 630"/>
                <a:gd name="T104" fmla="*/ 138 w 449"/>
                <a:gd name="T105" fmla="*/ 37 h 630"/>
                <a:gd name="T106" fmla="*/ 70 w 449"/>
                <a:gd name="T107" fmla="*/ 100 h 630"/>
                <a:gd name="T108" fmla="*/ 34 w 449"/>
                <a:gd name="T109" fmla="*/ 112 h 630"/>
                <a:gd name="T110" fmla="*/ 9 w 449"/>
                <a:gd name="T111" fmla="*/ 13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Freeform 11"/>
            <p:cNvSpPr>
              <a:spLocks/>
            </p:cNvSpPr>
            <p:nvPr/>
          </p:nvSpPr>
          <p:spPr bwMode="auto">
            <a:xfrm>
              <a:off x="3960210" y="4800699"/>
              <a:ext cx="657225" cy="541337"/>
            </a:xfrm>
            <a:custGeom>
              <a:avLst/>
              <a:gdLst>
                <a:gd name="T0" fmla="*/ 163 w 600"/>
                <a:gd name="T1" fmla="*/ 169 h 506"/>
                <a:gd name="T2" fmla="*/ 152 w 600"/>
                <a:gd name="T3" fmla="*/ 210 h 506"/>
                <a:gd name="T4" fmla="*/ 126 w 600"/>
                <a:gd name="T5" fmla="*/ 217 h 506"/>
                <a:gd name="T6" fmla="*/ 70 w 600"/>
                <a:gd name="T7" fmla="*/ 210 h 506"/>
                <a:gd name="T8" fmla="*/ 57 w 600"/>
                <a:gd name="T9" fmla="*/ 222 h 506"/>
                <a:gd name="T10" fmla="*/ 28 w 600"/>
                <a:gd name="T11" fmla="*/ 212 h 506"/>
                <a:gd name="T12" fmla="*/ 0 w 600"/>
                <a:gd name="T13" fmla="*/ 249 h 506"/>
                <a:gd name="T14" fmla="*/ 13 w 600"/>
                <a:gd name="T15" fmla="*/ 261 h 506"/>
                <a:gd name="T16" fmla="*/ 13 w 600"/>
                <a:gd name="T17" fmla="*/ 286 h 506"/>
                <a:gd name="T18" fmla="*/ 26 w 600"/>
                <a:gd name="T19" fmla="*/ 308 h 506"/>
                <a:gd name="T20" fmla="*/ 80 w 600"/>
                <a:gd name="T21" fmla="*/ 291 h 506"/>
                <a:gd name="T22" fmla="*/ 95 w 600"/>
                <a:gd name="T23" fmla="*/ 304 h 506"/>
                <a:gd name="T24" fmla="*/ 70 w 600"/>
                <a:gd name="T25" fmla="*/ 407 h 506"/>
                <a:gd name="T26" fmla="*/ 106 w 600"/>
                <a:gd name="T27" fmla="*/ 439 h 506"/>
                <a:gd name="T28" fmla="*/ 94 w 600"/>
                <a:gd name="T29" fmla="*/ 496 h 506"/>
                <a:gd name="T30" fmla="*/ 130 w 600"/>
                <a:gd name="T31" fmla="*/ 500 h 506"/>
                <a:gd name="T32" fmla="*/ 163 w 600"/>
                <a:gd name="T33" fmla="*/ 467 h 506"/>
                <a:gd name="T34" fmla="*/ 177 w 600"/>
                <a:gd name="T35" fmla="*/ 476 h 506"/>
                <a:gd name="T36" fmla="*/ 246 w 600"/>
                <a:gd name="T37" fmla="*/ 505 h 506"/>
                <a:gd name="T38" fmla="*/ 257 w 600"/>
                <a:gd name="T39" fmla="*/ 496 h 506"/>
                <a:gd name="T40" fmla="*/ 260 w 600"/>
                <a:gd name="T41" fmla="*/ 476 h 506"/>
                <a:gd name="T42" fmla="*/ 274 w 600"/>
                <a:gd name="T43" fmla="*/ 463 h 506"/>
                <a:gd name="T44" fmla="*/ 372 w 600"/>
                <a:gd name="T45" fmla="*/ 402 h 506"/>
                <a:gd name="T46" fmla="*/ 386 w 600"/>
                <a:gd name="T47" fmla="*/ 422 h 506"/>
                <a:gd name="T48" fmla="*/ 448 w 600"/>
                <a:gd name="T49" fmla="*/ 439 h 506"/>
                <a:gd name="T50" fmla="*/ 478 w 600"/>
                <a:gd name="T51" fmla="*/ 397 h 506"/>
                <a:gd name="T52" fmla="*/ 493 w 600"/>
                <a:gd name="T53" fmla="*/ 407 h 506"/>
                <a:gd name="T54" fmla="*/ 517 w 600"/>
                <a:gd name="T55" fmla="*/ 407 h 506"/>
                <a:gd name="T56" fmla="*/ 517 w 600"/>
                <a:gd name="T57" fmla="*/ 395 h 506"/>
                <a:gd name="T58" fmla="*/ 548 w 600"/>
                <a:gd name="T59" fmla="*/ 385 h 506"/>
                <a:gd name="T60" fmla="*/ 548 w 600"/>
                <a:gd name="T61" fmla="*/ 377 h 506"/>
                <a:gd name="T62" fmla="*/ 559 w 600"/>
                <a:gd name="T63" fmla="*/ 364 h 506"/>
                <a:gd name="T64" fmla="*/ 566 w 600"/>
                <a:gd name="T65" fmla="*/ 366 h 506"/>
                <a:gd name="T66" fmla="*/ 599 w 600"/>
                <a:gd name="T67" fmla="*/ 337 h 506"/>
                <a:gd name="T68" fmla="*/ 571 w 600"/>
                <a:gd name="T69" fmla="*/ 293 h 506"/>
                <a:gd name="T70" fmla="*/ 585 w 600"/>
                <a:gd name="T71" fmla="*/ 232 h 506"/>
                <a:gd name="T72" fmla="*/ 570 w 600"/>
                <a:gd name="T73" fmla="*/ 212 h 506"/>
                <a:gd name="T74" fmla="*/ 524 w 600"/>
                <a:gd name="T75" fmla="*/ 224 h 506"/>
                <a:gd name="T76" fmla="*/ 519 w 600"/>
                <a:gd name="T77" fmla="*/ 217 h 506"/>
                <a:gd name="T78" fmla="*/ 570 w 600"/>
                <a:gd name="T79" fmla="*/ 164 h 506"/>
                <a:gd name="T80" fmla="*/ 548 w 600"/>
                <a:gd name="T81" fmla="*/ 78 h 506"/>
                <a:gd name="T82" fmla="*/ 514 w 600"/>
                <a:gd name="T83" fmla="*/ 103 h 506"/>
                <a:gd name="T84" fmla="*/ 483 w 600"/>
                <a:gd name="T85" fmla="*/ 74 h 506"/>
                <a:gd name="T86" fmla="*/ 456 w 600"/>
                <a:gd name="T87" fmla="*/ 38 h 506"/>
                <a:gd name="T88" fmla="*/ 452 w 600"/>
                <a:gd name="T89" fmla="*/ 15 h 506"/>
                <a:gd name="T90" fmla="*/ 436 w 600"/>
                <a:gd name="T91" fmla="*/ 10 h 506"/>
                <a:gd name="T92" fmla="*/ 410 w 600"/>
                <a:gd name="T93" fmla="*/ 17 h 506"/>
                <a:gd name="T94" fmla="*/ 372 w 600"/>
                <a:gd name="T95" fmla="*/ 0 h 506"/>
                <a:gd name="T96" fmla="*/ 354 w 600"/>
                <a:gd name="T97" fmla="*/ 41 h 506"/>
                <a:gd name="T98" fmla="*/ 322 w 600"/>
                <a:gd name="T99" fmla="*/ 44 h 506"/>
                <a:gd name="T100" fmla="*/ 298 w 600"/>
                <a:gd name="T101" fmla="*/ 78 h 506"/>
                <a:gd name="T102" fmla="*/ 283 w 600"/>
                <a:gd name="T103" fmla="*/ 71 h 506"/>
                <a:gd name="T104" fmla="*/ 260 w 600"/>
                <a:gd name="T105" fmla="*/ 78 h 506"/>
                <a:gd name="T106" fmla="*/ 225 w 600"/>
                <a:gd name="T107" fmla="*/ 58 h 506"/>
                <a:gd name="T108" fmla="*/ 197 w 600"/>
                <a:gd name="T109" fmla="*/ 90 h 506"/>
                <a:gd name="T110" fmla="*/ 197 w 600"/>
                <a:gd name="T111" fmla="*/ 106 h 506"/>
                <a:gd name="T112" fmla="*/ 252 w 600"/>
                <a:gd name="T113" fmla="*/ 133 h 506"/>
                <a:gd name="T114" fmla="*/ 265 w 600"/>
                <a:gd name="T115" fmla="*/ 156 h 506"/>
                <a:gd name="T116" fmla="*/ 225 w 600"/>
                <a:gd name="T117" fmla="*/ 170 h 506"/>
                <a:gd name="T118" fmla="*/ 163 w 600"/>
                <a:gd name="T119" fmla="*/ 16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 name="Freeform 12"/>
            <p:cNvSpPr>
              <a:spLocks/>
            </p:cNvSpPr>
            <p:nvPr/>
          </p:nvSpPr>
          <p:spPr bwMode="auto">
            <a:xfrm>
              <a:off x="3329973" y="4229199"/>
              <a:ext cx="1290637" cy="954087"/>
            </a:xfrm>
            <a:custGeom>
              <a:avLst/>
              <a:gdLst>
                <a:gd name="T0" fmla="*/ 462 w 1181"/>
                <a:gd name="T1" fmla="*/ 75 h 893"/>
                <a:gd name="T2" fmla="*/ 441 w 1181"/>
                <a:gd name="T3" fmla="*/ 27 h 893"/>
                <a:gd name="T4" fmla="*/ 517 w 1181"/>
                <a:gd name="T5" fmla="*/ 0 h 893"/>
                <a:gd name="T6" fmla="*/ 530 w 1181"/>
                <a:gd name="T7" fmla="*/ 52 h 893"/>
                <a:gd name="T8" fmla="*/ 600 w 1181"/>
                <a:gd name="T9" fmla="*/ 111 h 893"/>
                <a:gd name="T10" fmla="*/ 636 w 1181"/>
                <a:gd name="T11" fmla="*/ 111 h 893"/>
                <a:gd name="T12" fmla="*/ 667 w 1181"/>
                <a:gd name="T13" fmla="*/ 166 h 893"/>
                <a:gd name="T14" fmla="*/ 739 w 1181"/>
                <a:gd name="T15" fmla="*/ 160 h 893"/>
                <a:gd name="T16" fmla="*/ 771 w 1181"/>
                <a:gd name="T17" fmla="*/ 135 h 893"/>
                <a:gd name="T18" fmla="*/ 794 w 1181"/>
                <a:gd name="T19" fmla="*/ 160 h 893"/>
                <a:gd name="T20" fmla="*/ 876 w 1181"/>
                <a:gd name="T21" fmla="*/ 150 h 893"/>
                <a:gd name="T22" fmla="*/ 893 w 1181"/>
                <a:gd name="T23" fmla="*/ 171 h 893"/>
                <a:gd name="T24" fmla="*/ 974 w 1181"/>
                <a:gd name="T25" fmla="*/ 207 h 893"/>
                <a:gd name="T26" fmla="*/ 1076 w 1181"/>
                <a:gd name="T27" fmla="*/ 219 h 893"/>
                <a:gd name="T28" fmla="*/ 1124 w 1181"/>
                <a:gd name="T29" fmla="*/ 230 h 893"/>
                <a:gd name="T30" fmla="*/ 1169 w 1181"/>
                <a:gd name="T31" fmla="*/ 262 h 893"/>
                <a:gd name="T32" fmla="*/ 1172 w 1181"/>
                <a:gd name="T33" fmla="*/ 339 h 893"/>
                <a:gd name="T34" fmla="*/ 1115 w 1181"/>
                <a:gd name="T35" fmla="*/ 367 h 893"/>
                <a:gd name="T36" fmla="*/ 1025 w 1181"/>
                <a:gd name="T37" fmla="*/ 398 h 893"/>
                <a:gd name="T38" fmla="*/ 1041 w 1181"/>
                <a:gd name="T39" fmla="*/ 461 h 893"/>
                <a:gd name="T40" fmla="*/ 1110 w 1181"/>
                <a:gd name="T41" fmla="*/ 527 h 893"/>
                <a:gd name="T42" fmla="*/ 1081 w 1181"/>
                <a:gd name="T43" fmla="*/ 633 h 893"/>
                <a:gd name="T44" fmla="*/ 1025 w 1181"/>
                <a:gd name="T45" fmla="*/ 566 h 893"/>
                <a:gd name="T46" fmla="*/ 1004 w 1181"/>
                <a:gd name="T47" fmla="*/ 539 h 893"/>
                <a:gd name="T48" fmla="*/ 942 w 1181"/>
                <a:gd name="T49" fmla="*/ 528 h 893"/>
                <a:gd name="T50" fmla="*/ 893 w 1181"/>
                <a:gd name="T51" fmla="*/ 573 h 893"/>
                <a:gd name="T52" fmla="*/ 857 w 1181"/>
                <a:gd name="T53" fmla="*/ 601 h 893"/>
                <a:gd name="T54" fmla="*/ 799 w 1181"/>
                <a:gd name="T55" fmla="*/ 588 h 893"/>
                <a:gd name="T56" fmla="*/ 771 w 1181"/>
                <a:gd name="T57" fmla="*/ 636 h 893"/>
                <a:gd name="T58" fmla="*/ 839 w 1181"/>
                <a:gd name="T59" fmla="*/ 686 h 893"/>
                <a:gd name="T60" fmla="*/ 739 w 1181"/>
                <a:gd name="T61" fmla="*/ 699 h 893"/>
                <a:gd name="T62" fmla="*/ 710 w 1181"/>
                <a:gd name="T63" fmla="*/ 668 h 893"/>
                <a:gd name="T64" fmla="*/ 649 w 1181"/>
                <a:gd name="T65" fmla="*/ 677 h 893"/>
                <a:gd name="T66" fmla="*/ 636 w 1181"/>
                <a:gd name="T67" fmla="*/ 631 h 893"/>
                <a:gd name="T68" fmla="*/ 600 w 1181"/>
                <a:gd name="T69" fmla="*/ 606 h 893"/>
                <a:gd name="T70" fmla="*/ 597 w 1181"/>
                <a:gd name="T71" fmla="*/ 641 h 893"/>
                <a:gd name="T72" fmla="*/ 561 w 1181"/>
                <a:gd name="T73" fmla="*/ 668 h 893"/>
                <a:gd name="T74" fmla="*/ 505 w 1181"/>
                <a:gd name="T75" fmla="*/ 764 h 893"/>
                <a:gd name="T76" fmla="*/ 488 w 1181"/>
                <a:gd name="T77" fmla="*/ 871 h 893"/>
                <a:gd name="T78" fmla="*/ 414 w 1181"/>
                <a:gd name="T79" fmla="*/ 892 h 893"/>
                <a:gd name="T80" fmla="*/ 304 w 1181"/>
                <a:gd name="T81" fmla="*/ 714 h 893"/>
                <a:gd name="T82" fmla="*/ 244 w 1181"/>
                <a:gd name="T83" fmla="*/ 681 h 893"/>
                <a:gd name="T84" fmla="*/ 247 w 1181"/>
                <a:gd name="T85" fmla="*/ 636 h 893"/>
                <a:gd name="T86" fmla="*/ 192 w 1181"/>
                <a:gd name="T87" fmla="*/ 641 h 893"/>
                <a:gd name="T88" fmla="*/ 142 w 1181"/>
                <a:gd name="T89" fmla="*/ 557 h 893"/>
                <a:gd name="T90" fmla="*/ 132 w 1181"/>
                <a:gd name="T91" fmla="*/ 391 h 893"/>
                <a:gd name="T92" fmla="*/ 124 w 1181"/>
                <a:gd name="T93" fmla="*/ 306 h 893"/>
                <a:gd name="T94" fmla="*/ 0 w 1181"/>
                <a:gd name="T95" fmla="*/ 147 h 893"/>
                <a:gd name="T96" fmla="*/ 16 w 1181"/>
                <a:gd name="T97" fmla="*/ 106 h 893"/>
                <a:gd name="T98" fmla="*/ 184 w 1181"/>
                <a:gd name="T99" fmla="*/ 111 h 893"/>
                <a:gd name="T100" fmla="*/ 240 w 1181"/>
                <a:gd name="T101" fmla="*/ 122 h 893"/>
                <a:gd name="T102" fmla="*/ 327 w 1181"/>
                <a:gd name="T103" fmla="*/ 165 h 893"/>
                <a:gd name="T104" fmla="*/ 337 w 1181"/>
                <a:gd name="T105" fmla="*/ 116 h 893"/>
                <a:gd name="T106" fmla="*/ 392 w 1181"/>
                <a:gd name="T107" fmla="*/ 126 h 893"/>
                <a:gd name="T108" fmla="*/ 446 w 1181"/>
                <a:gd name="T109"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 name="Freeform 13"/>
            <p:cNvSpPr>
              <a:spLocks/>
            </p:cNvSpPr>
            <p:nvPr/>
          </p:nvSpPr>
          <p:spPr bwMode="auto">
            <a:xfrm>
              <a:off x="1445610" y="3865661"/>
              <a:ext cx="2035175" cy="1076325"/>
            </a:xfrm>
            <a:custGeom>
              <a:avLst/>
              <a:gdLst>
                <a:gd name="T0" fmla="*/ 1132 w 1863"/>
                <a:gd name="T1" fmla="*/ 958 h 1005"/>
                <a:gd name="T2" fmla="*/ 1161 w 1863"/>
                <a:gd name="T3" fmla="*/ 990 h 1005"/>
                <a:gd name="T4" fmla="*/ 1256 w 1863"/>
                <a:gd name="T5" fmla="*/ 958 h 1005"/>
                <a:gd name="T6" fmla="*/ 1316 w 1863"/>
                <a:gd name="T7" fmla="*/ 915 h 1005"/>
                <a:gd name="T8" fmla="*/ 1386 w 1863"/>
                <a:gd name="T9" fmla="*/ 887 h 1005"/>
                <a:gd name="T10" fmla="*/ 1461 w 1863"/>
                <a:gd name="T11" fmla="*/ 863 h 1005"/>
                <a:gd name="T12" fmla="*/ 1582 w 1863"/>
                <a:gd name="T13" fmla="*/ 843 h 1005"/>
                <a:gd name="T14" fmla="*/ 1584 w 1863"/>
                <a:gd name="T15" fmla="*/ 887 h 1005"/>
                <a:gd name="T16" fmla="*/ 1622 w 1863"/>
                <a:gd name="T17" fmla="*/ 895 h 1005"/>
                <a:gd name="T18" fmla="*/ 1599 w 1863"/>
                <a:gd name="T19" fmla="*/ 951 h 1005"/>
                <a:gd name="T20" fmla="*/ 1622 w 1863"/>
                <a:gd name="T21" fmla="*/ 958 h 1005"/>
                <a:gd name="T22" fmla="*/ 1725 w 1863"/>
                <a:gd name="T23" fmla="*/ 951 h 1005"/>
                <a:gd name="T24" fmla="*/ 1787 w 1863"/>
                <a:gd name="T25" fmla="*/ 971 h 1005"/>
                <a:gd name="T26" fmla="*/ 1815 w 1863"/>
                <a:gd name="T27" fmla="*/ 983 h 1005"/>
                <a:gd name="T28" fmla="*/ 1820 w 1863"/>
                <a:gd name="T29" fmla="*/ 915 h 1005"/>
                <a:gd name="T30" fmla="*/ 1862 w 1863"/>
                <a:gd name="T31" fmla="*/ 870 h 1005"/>
                <a:gd name="T32" fmla="*/ 1829 w 1863"/>
                <a:gd name="T33" fmla="*/ 655 h 1005"/>
                <a:gd name="T34" fmla="*/ 1792 w 1863"/>
                <a:gd name="T35" fmla="*/ 538 h 1005"/>
                <a:gd name="T36" fmla="*/ 1703 w 1863"/>
                <a:gd name="T37" fmla="*/ 495 h 1005"/>
                <a:gd name="T38" fmla="*/ 1647 w 1863"/>
                <a:gd name="T39" fmla="*/ 602 h 1005"/>
                <a:gd name="T40" fmla="*/ 1540 w 1863"/>
                <a:gd name="T41" fmla="*/ 547 h 1005"/>
                <a:gd name="T42" fmla="*/ 1342 w 1863"/>
                <a:gd name="T43" fmla="*/ 475 h 1005"/>
                <a:gd name="T44" fmla="*/ 1260 w 1863"/>
                <a:gd name="T45" fmla="*/ 463 h 1005"/>
                <a:gd name="T46" fmla="*/ 1102 w 1863"/>
                <a:gd name="T47" fmla="*/ 397 h 1005"/>
                <a:gd name="T48" fmla="*/ 1026 w 1863"/>
                <a:gd name="T49" fmla="*/ 214 h 1005"/>
                <a:gd name="T50" fmla="*/ 1055 w 1863"/>
                <a:gd name="T51" fmla="*/ 157 h 1005"/>
                <a:gd name="T52" fmla="*/ 1054 w 1863"/>
                <a:gd name="T53" fmla="*/ 78 h 1005"/>
                <a:gd name="T54" fmla="*/ 1066 w 1863"/>
                <a:gd name="T55" fmla="*/ 39 h 1005"/>
                <a:gd name="T56" fmla="*/ 927 w 1863"/>
                <a:gd name="T57" fmla="*/ 0 h 1005"/>
                <a:gd name="T58" fmla="*/ 827 w 1863"/>
                <a:gd name="T59" fmla="*/ 13 h 1005"/>
                <a:gd name="T60" fmla="*/ 703 w 1863"/>
                <a:gd name="T61" fmla="*/ 54 h 1005"/>
                <a:gd name="T62" fmla="*/ 578 w 1863"/>
                <a:gd name="T63" fmla="*/ 67 h 1005"/>
                <a:gd name="T64" fmla="*/ 494 w 1863"/>
                <a:gd name="T65" fmla="*/ 24 h 1005"/>
                <a:gd name="T66" fmla="*/ 358 w 1863"/>
                <a:gd name="T67" fmla="*/ 49 h 1005"/>
                <a:gd name="T68" fmla="*/ 304 w 1863"/>
                <a:gd name="T69" fmla="*/ 18 h 1005"/>
                <a:gd name="T70" fmla="*/ 202 w 1863"/>
                <a:gd name="T71" fmla="*/ 28 h 1005"/>
                <a:gd name="T72" fmla="*/ 153 w 1863"/>
                <a:gd name="T73" fmla="*/ 94 h 1005"/>
                <a:gd name="T74" fmla="*/ 124 w 1863"/>
                <a:gd name="T75" fmla="*/ 127 h 1005"/>
                <a:gd name="T76" fmla="*/ 89 w 1863"/>
                <a:gd name="T77" fmla="*/ 147 h 1005"/>
                <a:gd name="T78" fmla="*/ 74 w 1863"/>
                <a:gd name="T79" fmla="*/ 172 h 1005"/>
                <a:gd name="T80" fmla="*/ 101 w 1863"/>
                <a:gd name="T81" fmla="*/ 231 h 1005"/>
                <a:gd name="T82" fmla="*/ 94 w 1863"/>
                <a:gd name="T83" fmla="*/ 288 h 1005"/>
                <a:gd name="T84" fmla="*/ 27 w 1863"/>
                <a:gd name="T85" fmla="*/ 267 h 1005"/>
                <a:gd name="T86" fmla="*/ 0 w 1863"/>
                <a:gd name="T87" fmla="*/ 293 h 1005"/>
                <a:gd name="T88" fmla="*/ 17 w 1863"/>
                <a:gd name="T89" fmla="*/ 347 h 1005"/>
                <a:gd name="T90" fmla="*/ 9 w 1863"/>
                <a:gd name="T91" fmla="*/ 397 h 1005"/>
                <a:gd name="T92" fmla="*/ 43 w 1863"/>
                <a:gd name="T93" fmla="*/ 415 h 1005"/>
                <a:gd name="T94" fmla="*/ 124 w 1863"/>
                <a:gd name="T95" fmla="*/ 495 h 1005"/>
                <a:gd name="T96" fmla="*/ 172 w 1863"/>
                <a:gd name="T97" fmla="*/ 565 h 1005"/>
                <a:gd name="T98" fmla="*/ 205 w 1863"/>
                <a:gd name="T99" fmla="*/ 588 h 1005"/>
                <a:gd name="T100" fmla="*/ 261 w 1863"/>
                <a:gd name="T101" fmla="*/ 584 h 1005"/>
                <a:gd name="T102" fmla="*/ 395 w 1863"/>
                <a:gd name="T103" fmla="*/ 730 h 1005"/>
                <a:gd name="T104" fmla="*/ 435 w 1863"/>
                <a:gd name="T105" fmla="*/ 715 h 1005"/>
                <a:gd name="T106" fmla="*/ 447 w 1863"/>
                <a:gd name="T107" fmla="*/ 771 h 1005"/>
                <a:gd name="T108" fmla="*/ 529 w 1863"/>
                <a:gd name="T109" fmla="*/ 805 h 1005"/>
                <a:gd name="T110" fmla="*/ 596 w 1863"/>
                <a:gd name="T111" fmla="*/ 875 h 1005"/>
                <a:gd name="T112" fmla="*/ 608 w 1863"/>
                <a:gd name="T113" fmla="*/ 905 h 1005"/>
                <a:gd name="T114" fmla="*/ 682 w 1863"/>
                <a:gd name="T115" fmla="*/ 903 h 1005"/>
                <a:gd name="T116" fmla="*/ 813 w 1863"/>
                <a:gd name="T117" fmla="*/ 928 h 1005"/>
                <a:gd name="T118" fmla="*/ 872 w 1863"/>
                <a:gd name="T119" fmla="*/ 946 h 1005"/>
                <a:gd name="T120" fmla="*/ 872 w 1863"/>
                <a:gd name="T121" fmla="*/ 1004 h 1005"/>
                <a:gd name="T122" fmla="*/ 984 w 1863"/>
                <a:gd name="T123" fmla="*/ 918 h 1005"/>
                <a:gd name="T124" fmla="*/ 1073 w 1863"/>
                <a:gd name="T125" fmla="*/ 951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 name="Freeform 14"/>
            <p:cNvSpPr>
              <a:spLocks/>
            </p:cNvSpPr>
            <p:nvPr/>
          </p:nvSpPr>
          <p:spPr bwMode="auto">
            <a:xfrm>
              <a:off x="4607910" y="3921224"/>
              <a:ext cx="633413" cy="542925"/>
            </a:xfrm>
            <a:custGeom>
              <a:avLst/>
              <a:gdLst>
                <a:gd name="T0" fmla="*/ 67 w 580"/>
                <a:gd name="T1" fmla="*/ 352 h 507"/>
                <a:gd name="T2" fmla="*/ 151 w 580"/>
                <a:gd name="T3" fmla="*/ 423 h 507"/>
                <a:gd name="T4" fmla="*/ 220 w 580"/>
                <a:gd name="T5" fmla="*/ 437 h 507"/>
                <a:gd name="T6" fmla="*/ 282 w 580"/>
                <a:gd name="T7" fmla="*/ 430 h 507"/>
                <a:gd name="T8" fmla="*/ 303 w 580"/>
                <a:gd name="T9" fmla="*/ 437 h 507"/>
                <a:gd name="T10" fmla="*/ 326 w 580"/>
                <a:gd name="T11" fmla="*/ 425 h 507"/>
                <a:gd name="T12" fmla="*/ 340 w 580"/>
                <a:gd name="T13" fmla="*/ 443 h 507"/>
                <a:gd name="T14" fmla="*/ 347 w 580"/>
                <a:gd name="T15" fmla="*/ 465 h 507"/>
                <a:gd name="T16" fmla="*/ 378 w 580"/>
                <a:gd name="T17" fmla="*/ 480 h 507"/>
                <a:gd name="T18" fmla="*/ 418 w 580"/>
                <a:gd name="T19" fmla="*/ 480 h 507"/>
                <a:gd name="T20" fmla="*/ 448 w 580"/>
                <a:gd name="T21" fmla="*/ 506 h 507"/>
                <a:gd name="T22" fmla="*/ 475 w 580"/>
                <a:gd name="T23" fmla="*/ 494 h 507"/>
                <a:gd name="T24" fmla="*/ 496 w 580"/>
                <a:gd name="T25" fmla="*/ 506 h 507"/>
                <a:gd name="T26" fmla="*/ 513 w 580"/>
                <a:gd name="T27" fmla="*/ 471 h 507"/>
                <a:gd name="T28" fmla="*/ 538 w 580"/>
                <a:gd name="T29" fmla="*/ 460 h 507"/>
                <a:gd name="T30" fmla="*/ 543 w 580"/>
                <a:gd name="T31" fmla="*/ 432 h 507"/>
                <a:gd name="T32" fmla="*/ 533 w 580"/>
                <a:gd name="T33" fmla="*/ 382 h 507"/>
                <a:gd name="T34" fmla="*/ 529 w 580"/>
                <a:gd name="T35" fmla="*/ 378 h 507"/>
                <a:gd name="T36" fmla="*/ 503 w 580"/>
                <a:gd name="T37" fmla="*/ 405 h 507"/>
                <a:gd name="T38" fmla="*/ 465 w 580"/>
                <a:gd name="T39" fmla="*/ 374 h 507"/>
                <a:gd name="T40" fmla="*/ 437 w 580"/>
                <a:gd name="T41" fmla="*/ 340 h 507"/>
                <a:gd name="T42" fmla="*/ 465 w 580"/>
                <a:gd name="T43" fmla="*/ 320 h 507"/>
                <a:gd name="T44" fmla="*/ 474 w 580"/>
                <a:gd name="T45" fmla="*/ 286 h 507"/>
                <a:gd name="T46" fmla="*/ 490 w 580"/>
                <a:gd name="T47" fmla="*/ 274 h 507"/>
                <a:gd name="T48" fmla="*/ 489 w 580"/>
                <a:gd name="T49" fmla="*/ 227 h 507"/>
                <a:gd name="T50" fmla="*/ 501 w 580"/>
                <a:gd name="T51" fmla="*/ 217 h 507"/>
                <a:gd name="T52" fmla="*/ 524 w 580"/>
                <a:gd name="T53" fmla="*/ 235 h 507"/>
                <a:gd name="T54" fmla="*/ 538 w 580"/>
                <a:gd name="T55" fmla="*/ 254 h 507"/>
                <a:gd name="T56" fmla="*/ 569 w 580"/>
                <a:gd name="T57" fmla="*/ 235 h 507"/>
                <a:gd name="T58" fmla="*/ 579 w 580"/>
                <a:gd name="T59" fmla="*/ 223 h 507"/>
                <a:gd name="T60" fmla="*/ 574 w 580"/>
                <a:gd name="T61" fmla="*/ 199 h 507"/>
                <a:gd name="T62" fmla="*/ 538 w 580"/>
                <a:gd name="T63" fmla="*/ 181 h 507"/>
                <a:gd name="T64" fmla="*/ 530 w 580"/>
                <a:gd name="T65" fmla="*/ 155 h 507"/>
                <a:gd name="T66" fmla="*/ 469 w 580"/>
                <a:gd name="T67" fmla="*/ 164 h 507"/>
                <a:gd name="T68" fmla="*/ 428 w 580"/>
                <a:gd name="T69" fmla="*/ 131 h 507"/>
                <a:gd name="T70" fmla="*/ 410 w 580"/>
                <a:gd name="T71" fmla="*/ 127 h 507"/>
                <a:gd name="T72" fmla="*/ 410 w 580"/>
                <a:gd name="T73" fmla="*/ 103 h 507"/>
                <a:gd name="T74" fmla="*/ 498 w 580"/>
                <a:gd name="T75" fmla="*/ 9 h 507"/>
                <a:gd name="T76" fmla="*/ 465 w 580"/>
                <a:gd name="T77" fmla="*/ 17 h 507"/>
                <a:gd name="T78" fmla="*/ 445 w 580"/>
                <a:gd name="T79" fmla="*/ 28 h 507"/>
                <a:gd name="T80" fmla="*/ 437 w 580"/>
                <a:gd name="T81" fmla="*/ 17 h 507"/>
                <a:gd name="T82" fmla="*/ 437 w 580"/>
                <a:gd name="T83" fmla="*/ 4 h 507"/>
                <a:gd name="T84" fmla="*/ 423 w 580"/>
                <a:gd name="T85" fmla="*/ 0 h 507"/>
                <a:gd name="T86" fmla="*/ 383 w 580"/>
                <a:gd name="T87" fmla="*/ 14 h 507"/>
                <a:gd name="T88" fmla="*/ 282 w 580"/>
                <a:gd name="T89" fmla="*/ 2 h 507"/>
                <a:gd name="T90" fmla="*/ 277 w 580"/>
                <a:gd name="T91" fmla="*/ 82 h 507"/>
                <a:gd name="T92" fmla="*/ 230 w 580"/>
                <a:gd name="T93" fmla="*/ 121 h 507"/>
                <a:gd name="T94" fmla="*/ 163 w 580"/>
                <a:gd name="T95" fmla="*/ 131 h 507"/>
                <a:gd name="T96" fmla="*/ 72 w 580"/>
                <a:gd name="T97" fmla="*/ 190 h 507"/>
                <a:gd name="T98" fmla="*/ 0 w 580"/>
                <a:gd name="T99" fmla="*/ 211 h 507"/>
                <a:gd name="T100" fmla="*/ 0 w 580"/>
                <a:gd name="T101" fmla="*/ 223 h 507"/>
                <a:gd name="T102" fmla="*/ 67 w 580"/>
                <a:gd name="T103" fmla="*/ 322 h 507"/>
                <a:gd name="T104" fmla="*/ 67 w 580"/>
                <a:gd name="T105" fmla="*/ 35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 name="Freeform 15"/>
            <p:cNvSpPr>
              <a:spLocks/>
            </p:cNvSpPr>
            <p:nvPr/>
          </p:nvSpPr>
          <p:spPr bwMode="auto">
            <a:xfrm>
              <a:off x="2571148" y="3594199"/>
              <a:ext cx="1317625" cy="915987"/>
            </a:xfrm>
            <a:custGeom>
              <a:avLst/>
              <a:gdLst>
                <a:gd name="T0" fmla="*/ 98 w 1202"/>
                <a:gd name="T1" fmla="*/ 320 h 856"/>
                <a:gd name="T2" fmla="*/ 154 w 1202"/>
                <a:gd name="T3" fmla="*/ 281 h 856"/>
                <a:gd name="T4" fmla="*/ 129 w 1202"/>
                <a:gd name="T5" fmla="*/ 266 h 856"/>
                <a:gd name="T6" fmla="*/ 166 w 1202"/>
                <a:gd name="T7" fmla="*/ 232 h 856"/>
                <a:gd name="T8" fmla="*/ 122 w 1202"/>
                <a:gd name="T9" fmla="*/ 140 h 856"/>
                <a:gd name="T10" fmla="*/ 149 w 1202"/>
                <a:gd name="T11" fmla="*/ 56 h 856"/>
                <a:gd name="T12" fmla="*/ 392 w 1202"/>
                <a:gd name="T13" fmla="*/ 0 h 856"/>
                <a:gd name="T14" fmla="*/ 539 w 1202"/>
                <a:gd name="T15" fmla="*/ 31 h 856"/>
                <a:gd name="T16" fmla="*/ 623 w 1202"/>
                <a:gd name="T17" fmla="*/ 80 h 856"/>
                <a:gd name="T18" fmla="*/ 705 w 1202"/>
                <a:gd name="T19" fmla="*/ 49 h 856"/>
                <a:gd name="T20" fmla="*/ 811 w 1202"/>
                <a:gd name="T21" fmla="*/ 37 h 856"/>
                <a:gd name="T22" fmla="*/ 944 w 1202"/>
                <a:gd name="T23" fmla="*/ 73 h 856"/>
                <a:gd name="T24" fmla="*/ 1028 w 1202"/>
                <a:gd name="T25" fmla="*/ 169 h 856"/>
                <a:gd name="T26" fmla="*/ 1103 w 1202"/>
                <a:gd name="T27" fmla="*/ 197 h 856"/>
                <a:gd name="T28" fmla="*/ 1175 w 1202"/>
                <a:gd name="T29" fmla="*/ 329 h 856"/>
                <a:gd name="T30" fmla="*/ 1193 w 1202"/>
                <a:gd name="T31" fmla="*/ 423 h 856"/>
                <a:gd name="T32" fmla="*/ 1154 w 1202"/>
                <a:gd name="T33" fmla="*/ 484 h 856"/>
                <a:gd name="T34" fmla="*/ 1108 w 1202"/>
                <a:gd name="T35" fmla="*/ 526 h 856"/>
                <a:gd name="T36" fmla="*/ 1088 w 1202"/>
                <a:gd name="T37" fmla="*/ 587 h 856"/>
                <a:gd name="T38" fmla="*/ 1037 w 1202"/>
                <a:gd name="T39" fmla="*/ 557 h 856"/>
                <a:gd name="T40" fmla="*/ 1040 w 1202"/>
                <a:gd name="T41" fmla="*/ 601 h 856"/>
                <a:gd name="T42" fmla="*/ 1117 w 1202"/>
                <a:gd name="T43" fmla="*/ 643 h 856"/>
                <a:gd name="T44" fmla="*/ 1156 w 1202"/>
                <a:gd name="T45" fmla="*/ 663 h 856"/>
                <a:gd name="T46" fmla="*/ 1141 w 1202"/>
                <a:gd name="T47" fmla="*/ 700 h 856"/>
                <a:gd name="T48" fmla="*/ 1088 w 1202"/>
                <a:gd name="T49" fmla="*/ 713 h 856"/>
                <a:gd name="T50" fmla="*/ 1033 w 1202"/>
                <a:gd name="T51" fmla="*/ 703 h 856"/>
                <a:gd name="T52" fmla="*/ 1023 w 1202"/>
                <a:gd name="T53" fmla="*/ 753 h 856"/>
                <a:gd name="T54" fmla="*/ 934 w 1202"/>
                <a:gd name="T55" fmla="*/ 709 h 856"/>
                <a:gd name="T56" fmla="*/ 880 w 1202"/>
                <a:gd name="T57" fmla="*/ 699 h 856"/>
                <a:gd name="T58" fmla="*/ 711 w 1202"/>
                <a:gd name="T59" fmla="*/ 694 h 856"/>
                <a:gd name="T60" fmla="*/ 695 w 1202"/>
                <a:gd name="T61" fmla="*/ 735 h 856"/>
                <a:gd name="T62" fmla="*/ 677 w 1202"/>
                <a:gd name="T63" fmla="*/ 780 h 856"/>
                <a:gd name="T64" fmla="*/ 519 w 1202"/>
                <a:gd name="T65" fmla="*/ 835 h 856"/>
                <a:gd name="T66" fmla="*/ 451 w 1202"/>
                <a:gd name="T67" fmla="*/ 749 h 856"/>
                <a:gd name="T68" fmla="*/ 256 w 1202"/>
                <a:gd name="T69" fmla="*/ 718 h 856"/>
                <a:gd name="T70" fmla="*/ 182 w 1202"/>
                <a:gd name="T71" fmla="*/ 672 h 856"/>
                <a:gd name="T72" fmla="*/ 1 w 1202"/>
                <a:gd name="T73" fmla="*/ 506 h 856"/>
                <a:gd name="T74" fmla="*/ 28 w 1202"/>
                <a:gd name="T75" fmla="*/ 454 h 856"/>
                <a:gd name="T76" fmla="*/ 51 w 1202"/>
                <a:gd name="T77" fmla="*/ 356 h 856"/>
                <a:gd name="T78" fmla="*/ 58 w 1202"/>
                <a:gd name="T79" fmla="*/ 30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 name="Freeform 16"/>
            <p:cNvSpPr>
              <a:spLocks/>
            </p:cNvSpPr>
            <p:nvPr/>
          </p:nvSpPr>
          <p:spPr bwMode="auto">
            <a:xfrm>
              <a:off x="4036410" y="3618011"/>
              <a:ext cx="271463" cy="474663"/>
            </a:xfrm>
            <a:custGeom>
              <a:avLst/>
              <a:gdLst>
                <a:gd name="T0" fmla="*/ 232 w 252"/>
                <a:gd name="T1" fmla="*/ 247 h 443"/>
                <a:gd name="T2" fmla="*/ 236 w 252"/>
                <a:gd name="T3" fmla="*/ 200 h 443"/>
                <a:gd name="T4" fmla="*/ 251 w 252"/>
                <a:gd name="T5" fmla="*/ 178 h 443"/>
                <a:gd name="T6" fmla="*/ 246 w 252"/>
                <a:gd name="T7" fmla="*/ 156 h 443"/>
                <a:gd name="T8" fmla="*/ 165 w 252"/>
                <a:gd name="T9" fmla="*/ 127 h 443"/>
                <a:gd name="T10" fmla="*/ 174 w 252"/>
                <a:gd name="T11" fmla="*/ 96 h 443"/>
                <a:gd name="T12" fmla="*/ 196 w 252"/>
                <a:gd name="T13" fmla="*/ 61 h 443"/>
                <a:gd name="T14" fmla="*/ 181 w 252"/>
                <a:gd name="T15" fmla="*/ 7 h 443"/>
                <a:gd name="T16" fmla="*/ 174 w 252"/>
                <a:gd name="T17" fmla="*/ 0 h 443"/>
                <a:gd name="T18" fmla="*/ 124 w 252"/>
                <a:gd name="T19" fmla="*/ 34 h 443"/>
                <a:gd name="T20" fmla="*/ 102 w 252"/>
                <a:gd name="T21" fmla="*/ 111 h 443"/>
                <a:gd name="T22" fmla="*/ 91 w 252"/>
                <a:gd name="T23" fmla="*/ 165 h 443"/>
                <a:gd name="T24" fmla="*/ 52 w 252"/>
                <a:gd name="T25" fmla="*/ 200 h 443"/>
                <a:gd name="T26" fmla="*/ 28 w 252"/>
                <a:gd name="T27" fmla="*/ 210 h 443"/>
                <a:gd name="T28" fmla="*/ 0 w 252"/>
                <a:gd name="T29" fmla="*/ 214 h 443"/>
                <a:gd name="T30" fmla="*/ 63 w 252"/>
                <a:gd name="T31" fmla="*/ 299 h 443"/>
                <a:gd name="T32" fmla="*/ 80 w 252"/>
                <a:gd name="T33" fmla="*/ 356 h 443"/>
                <a:gd name="T34" fmla="*/ 72 w 252"/>
                <a:gd name="T35" fmla="*/ 389 h 443"/>
                <a:gd name="T36" fmla="*/ 115 w 252"/>
                <a:gd name="T37" fmla="*/ 413 h 443"/>
                <a:gd name="T38" fmla="*/ 115 w 252"/>
                <a:gd name="T39" fmla="*/ 429 h 443"/>
                <a:gd name="T40" fmla="*/ 156 w 252"/>
                <a:gd name="T41" fmla="*/ 442 h 443"/>
                <a:gd name="T42" fmla="*/ 169 w 252"/>
                <a:gd name="T43" fmla="*/ 442 h 443"/>
                <a:gd name="T44" fmla="*/ 169 w 252"/>
                <a:gd name="T45" fmla="*/ 408 h 443"/>
                <a:gd name="T46" fmla="*/ 200 w 252"/>
                <a:gd name="T47" fmla="*/ 402 h 443"/>
                <a:gd name="T48" fmla="*/ 210 w 252"/>
                <a:gd name="T49" fmla="*/ 361 h 443"/>
                <a:gd name="T50" fmla="*/ 186 w 252"/>
                <a:gd name="T51" fmla="*/ 344 h 443"/>
                <a:gd name="T52" fmla="*/ 169 w 252"/>
                <a:gd name="T53" fmla="*/ 327 h 443"/>
                <a:gd name="T54" fmla="*/ 176 w 252"/>
                <a:gd name="T55" fmla="*/ 251 h 443"/>
                <a:gd name="T56" fmla="*/ 192 w 252"/>
                <a:gd name="T57" fmla="*/ 239 h 443"/>
                <a:gd name="T58" fmla="*/ 223 w 252"/>
                <a:gd name="T59" fmla="*/ 252 h 443"/>
                <a:gd name="T60" fmla="*/ 232 w 252"/>
                <a:gd name="T61" fmla="*/ 24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 name="Freeform 17"/>
            <p:cNvSpPr>
              <a:spLocks/>
            </p:cNvSpPr>
            <p:nvPr/>
          </p:nvSpPr>
          <p:spPr bwMode="auto">
            <a:xfrm>
              <a:off x="4861910" y="3148111"/>
              <a:ext cx="557213" cy="785813"/>
            </a:xfrm>
            <a:custGeom>
              <a:avLst/>
              <a:gdLst>
                <a:gd name="T0" fmla="*/ 201 w 507"/>
                <a:gd name="T1" fmla="*/ 710 h 733"/>
                <a:gd name="T2" fmla="*/ 243 w 507"/>
                <a:gd name="T3" fmla="*/ 572 h 733"/>
                <a:gd name="T4" fmla="*/ 336 w 507"/>
                <a:gd name="T5" fmla="*/ 514 h 733"/>
                <a:gd name="T6" fmla="*/ 359 w 507"/>
                <a:gd name="T7" fmla="*/ 457 h 733"/>
                <a:gd name="T8" fmla="*/ 317 w 507"/>
                <a:gd name="T9" fmla="*/ 434 h 733"/>
                <a:gd name="T10" fmla="*/ 268 w 507"/>
                <a:gd name="T11" fmla="*/ 411 h 733"/>
                <a:gd name="T12" fmla="*/ 242 w 507"/>
                <a:gd name="T13" fmla="*/ 340 h 733"/>
                <a:gd name="T14" fmla="*/ 195 w 507"/>
                <a:gd name="T15" fmla="*/ 346 h 733"/>
                <a:gd name="T16" fmla="*/ 146 w 507"/>
                <a:gd name="T17" fmla="*/ 334 h 733"/>
                <a:gd name="T18" fmla="*/ 183 w 507"/>
                <a:gd name="T19" fmla="*/ 261 h 733"/>
                <a:gd name="T20" fmla="*/ 221 w 507"/>
                <a:gd name="T21" fmla="*/ 186 h 733"/>
                <a:gd name="T22" fmla="*/ 293 w 507"/>
                <a:gd name="T23" fmla="*/ 216 h 733"/>
                <a:gd name="T24" fmla="*/ 318 w 507"/>
                <a:gd name="T25" fmla="*/ 266 h 733"/>
                <a:gd name="T26" fmla="*/ 324 w 507"/>
                <a:gd name="T27" fmla="*/ 309 h 733"/>
                <a:gd name="T28" fmla="*/ 364 w 507"/>
                <a:gd name="T29" fmla="*/ 354 h 733"/>
                <a:gd name="T30" fmla="*/ 464 w 507"/>
                <a:gd name="T31" fmla="*/ 326 h 733"/>
                <a:gd name="T32" fmla="*/ 506 w 507"/>
                <a:gd name="T33" fmla="*/ 243 h 733"/>
                <a:gd name="T34" fmla="*/ 455 w 507"/>
                <a:gd name="T35" fmla="*/ 199 h 733"/>
                <a:gd name="T36" fmla="*/ 428 w 507"/>
                <a:gd name="T37" fmla="*/ 128 h 733"/>
                <a:gd name="T38" fmla="*/ 336 w 507"/>
                <a:gd name="T39" fmla="*/ 80 h 733"/>
                <a:gd name="T40" fmla="*/ 286 w 507"/>
                <a:gd name="T41" fmla="*/ 0 h 733"/>
                <a:gd name="T42" fmla="*/ 221 w 507"/>
                <a:gd name="T43" fmla="*/ 46 h 733"/>
                <a:gd name="T44" fmla="*/ 224 w 507"/>
                <a:gd name="T45" fmla="*/ 82 h 733"/>
                <a:gd name="T46" fmla="*/ 163 w 507"/>
                <a:gd name="T47" fmla="*/ 103 h 733"/>
                <a:gd name="T48" fmla="*/ 129 w 507"/>
                <a:gd name="T49" fmla="*/ 112 h 733"/>
                <a:gd name="T50" fmla="*/ 73 w 507"/>
                <a:gd name="T51" fmla="*/ 130 h 733"/>
                <a:gd name="T52" fmla="*/ 58 w 507"/>
                <a:gd name="T53" fmla="*/ 82 h 733"/>
                <a:gd name="T54" fmla="*/ 9 w 507"/>
                <a:gd name="T55" fmla="*/ 150 h 733"/>
                <a:gd name="T56" fmla="*/ 32 w 507"/>
                <a:gd name="T57" fmla="*/ 258 h 733"/>
                <a:gd name="T58" fmla="*/ 58 w 507"/>
                <a:gd name="T59" fmla="*/ 326 h 733"/>
                <a:gd name="T60" fmla="*/ 68 w 507"/>
                <a:gd name="T61" fmla="*/ 406 h 733"/>
                <a:gd name="T62" fmla="*/ 7 w 507"/>
                <a:gd name="T63" fmla="*/ 496 h 733"/>
                <a:gd name="T64" fmla="*/ 65 w 507"/>
                <a:gd name="T65" fmla="*/ 584 h 733"/>
                <a:gd name="T66" fmla="*/ 45 w 507"/>
                <a:gd name="T67" fmla="*/ 644 h 733"/>
                <a:gd name="T68" fmla="*/ 23 w 507"/>
                <a:gd name="T69" fmla="*/ 691 h 733"/>
                <a:gd name="T70" fmla="*/ 143 w 507"/>
                <a:gd name="T71" fmla="*/ 732 h 733"/>
                <a:gd name="T72" fmla="*/ 197 w 507"/>
                <a:gd name="T73" fmla="*/ 722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 name="Freeform 18"/>
            <p:cNvSpPr>
              <a:spLocks/>
            </p:cNvSpPr>
            <p:nvPr/>
          </p:nvSpPr>
          <p:spPr bwMode="auto">
            <a:xfrm>
              <a:off x="5154010" y="3424336"/>
              <a:ext cx="114300" cy="184150"/>
            </a:xfrm>
            <a:custGeom>
              <a:avLst/>
              <a:gdLst>
                <a:gd name="T0" fmla="*/ 86 w 105"/>
                <a:gd name="T1" fmla="*/ 159 h 173"/>
                <a:gd name="T2" fmla="*/ 60 w 105"/>
                <a:gd name="T3" fmla="*/ 172 h 173"/>
                <a:gd name="T4" fmla="*/ 14 w 105"/>
                <a:gd name="T5" fmla="*/ 162 h 173"/>
                <a:gd name="T6" fmla="*/ 3 w 105"/>
                <a:gd name="T7" fmla="*/ 150 h 173"/>
                <a:gd name="T8" fmla="*/ 0 w 105"/>
                <a:gd name="T9" fmla="*/ 74 h 173"/>
                <a:gd name="T10" fmla="*/ 41 w 105"/>
                <a:gd name="T11" fmla="*/ 57 h 173"/>
                <a:gd name="T12" fmla="*/ 37 w 105"/>
                <a:gd name="T13" fmla="*/ 43 h 173"/>
                <a:gd name="T14" fmla="*/ 44 w 105"/>
                <a:gd name="T15" fmla="*/ 14 h 173"/>
                <a:gd name="T16" fmla="*/ 47 w 105"/>
                <a:gd name="T17" fmla="*/ 0 h 173"/>
                <a:gd name="T18" fmla="*/ 62 w 105"/>
                <a:gd name="T19" fmla="*/ 8 h 173"/>
                <a:gd name="T20" fmla="*/ 69 w 105"/>
                <a:gd name="T21" fmla="*/ 33 h 173"/>
                <a:gd name="T22" fmla="*/ 66 w 105"/>
                <a:gd name="T23" fmla="*/ 50 h 173"/>
                <a:gd name="T24" fmla="*/ 99 w 105"/>
                <a:gd name="T25" fmla="*/ 74 h 173"/>
                <a:gd name="T26" fmla="*/ 104 w 105"/>
                <a:gd name="T27" fmla="*/ 93 h 173"/>
                <a:gd name="T28" fmla="*/ 86 w 105"/>
                <a:gd name="T29" fmla="*/ 107 h 173"/>
                <a:gd name="T30" fmla="*/ 78 w 105"/>
                <a:gd name="T31" fmla="*/ 139 h 173"/>
                <a:gd name="T32" fmla="*/ 86 w 105"/>
                <a:gd name="T33" fmla="*/ 1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8" name="Freeform 19"/>
            <p:cNvSpPr>
              <a:spLocks/>
            </p:cNvSpPr>
            <p:nvPr/>
          </p:nvSpPr>
          <p:spPr bwMode="auto">
            <a:xfrm>
              <a:off x="5019073" y="3344961"/>
              <a:ext cx="180975" cy="182563"/>
            </a:xfrm>
            <a:custGeom>
              <a:avLst/>
              <a:gdLst>
                <a:gd name="T0" fmla="*/ 125 w 164"/>
                <a:gd name="T1" fmla="*/ 141 h 169"/>
                <a:gd name="T2" fmla="*/ 124 w 164"/>
                <a:gd name="T3" fmla="*/ 118 h 169"/>
                <a:gd name="T4" fmla="*/ 117 w 164"/>
                <a:gd name="T5" fmla="*/ 100 h 169"/>
                <a:gd name="T6" fmla="*/ 159 w 164"/>
                <a:gd name="T7" fmla="*/ 84 h 169"/>
                <a:gd name="T8" fmla="*/ 163 w 164"/>
                <a:gd name="T9" fmla="*/ 69 h 169"/>
                <a:gd name="T10" fmla="*/ 152 w 164"/>
                <a:gd name="T11" fmla="*/ 30 h 169"/>
                <a:gd name="T12" fmla="*/ 139 w 164"/>
                <a:gd name="T13" fmla="*/ 30 h 169"/>
                <a:gd name="T14" fmla="*/ 74 w 164"/>
                <a:gd name="T15" fmla="*/ 0 h 169"/>
                <a:gd name="T16" fmla="*/ 47 w 164"/>
                <a:gd name="T17" fmla="*/ 30 h 169"/>
                <a:gd name="T18" fmla="*/ 35 w 164"/>
                <a:gd name="T19" fmla="*/ 66 h 169"/>
                <a:gd name="T20" fmla="*/ 5 w 164"/>
                <a:gd name="T21" fmla="*/ 109 h 169"/>
                <a:gd name="T22" fmla="*/ 0 w 164"/>
                <a:gd name="T23" fmla="*/ 139 h 169"/>
                <a:gd name="T24" fmla="*/ 11 w 164"/>
                <a:gd name="T25" fmla="*/ 159 h 169"/>
                <a:gd name="T26" fmla="*/ 57 w 164"/>
                <a:gd name="T27" fmla="*/ 156 h 169"/>
                <a:gd name="T28" fmla="*/ 81 w 164"/>
                <a:gd name="T29" fmla="*/ 168 h 169"/>
                <a:gd name="T30" fmla="*/ 103 w 164"/>
                <a:gd name="T31" fmla="*/ 151 h 169"/>
                <a:gd name="T32" fmla="*/ 125 w 164"/>
                <a:gd name="T33" fmla="*/ 1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9" name="Freeform 20"/>
            <p:cNvSpPr>
              <a:spLocks/>
            </p:cNvSpPr>
            <p:nvPr/>
          </p:nvSpPr>
          <p:spPr bwMode="auto">
            <a:xfrm>
              <a:off x="4590448" y="3419574"/>
              <a:ext cx="352425" cy="717550"/>
            </a:xfrm>
            <a:custGeom>
              <a:avLst/>
              <a:gdLst>
                <a:gd name="T0" fmla="*/ 21 w 323"/>
                <a:gd name="T1" fmla="*/ 671 h 672"/>
                <a:gd name="T2" fmla="*/ 90 w 323"/>
                <a:gd name="T3" fmla="*/ 650 h 672"/>
                <a:gd name="T4" fmla="*/ 179 w 323"/>
                <a:gd name="T5" fmla="*/ 592 h 672"/>
                <a:gd name="T6" fmla="*/ 241 w 323"/>
                <a:gd name="T7" fmla="*/ 580 h 672"/>
                <a:gd name="T8" fmla="*/ 288 w 323"/>
                <a:gd name="T9" fmla="*/ 542 h 672"/>
                <a:gd name="T10" fmla="*/ 293 w 323"/>
                <a:gd name="T11" fmla="*/ 462 h 672"/>
                <a:gd name="T12" fmla="*/ 270 w 323"/>
                <a:gd name="T13" fmla="*/ 433 h 672"/>
                <a:gd name="T14" fmla="*/ 278 w 323"/>
                <a:gd name="T15" fmla="*/ 406 h 672"/>
                <a:gd name="T16" fmla="*/ 293 w 323"/>
                <a:gd name="T17" fmla="*/ 386 h 672"/>
                <a:gd name="T18" fmla="*/ 296 w 323"/>
                <a:gd name="T19" fmla="*/ 351 h 672"/>
                <a:gd name="T20" fmla="*/ 312 w 323"/>
                <a:gd name="T21" fmla="*/ 326 h 672"/>
                <a:gd name="T22" fmla="*/ 288 w 323"/>
                <a:gd name="T23" fmla="*/ 278 h 672"/>
                <a:gd name="T24" fmla="*/ 253 w 323"/>
                <a:gd name="T25" fmla="*/ 238 h 672"/>
                <a:gd name="T26" fmla="*/ 274 w 323"/>
                <a:gd name="T27" fmla="*/ 174 h 672"/>
                <a:gd name="T28" fmla="*/ 314 w 323"/>
                <a:gd name="T29" fmla="*/ 148 h 672"/>
                <a:gd name="T30" fmla="*/ 322 w 323"/>
                <a:gd name="T31" fmla="*/ 105 h 672"/>
                <a:gd name="T32" fmla="*/ 305 w 323"/>
                <a:gd name="T33" fmla="*/ 68 h 672"/>
                <a:gd name="T34" fmla="*/ 305 w 323"/>
                <a:gd name="T35" fmla="*/ 25 h 672"/>
                <a:gd name="T36" fmla="*/ 278 w 323"/>
                <a:gd name="T37" fmla="*/ 0 h 672"/>
                <a:gd name="T38" fmla="*/ 215 w 323"/>
                <a:gd name="T39" fmla="*/ 32 h 672"/>
                <a:gd name="T40" fmla="*/ 205 w 323"/>
                <a:gd name="T41" fmla="*/ 22 h 672"/>
                <a:gd name="T42" fmla="*/ 172 w 323"/>
                <a:gd name="T43" fmla="*/ 48 h 672"/>
                <a:gd name="T44" fmla="*/ 144 w 323"/>
                <a:gd name="T45" fmla="*/ 45 h 672"/>
                <a:gd name="T46" fmla="*/ 90 w 323"/>
                <a:gd name="T47" fmla="*/ 123 h 672"/>
                <a:gd name="T48" fmla="*/ 75 w 323"/>
                <a:gd name="T49" fmla="*/ 123 h 672"/>
                <a:gd name="T50" fmla="*/ 45 w 323"/>
                <a:gd name="T51" fmla="*/ 148 h 672"/>
                <a:gd name="T52" fmla="*/ 47 w 323"/>
                <a:gd name="T53" fmla="*/ 181 h 672"/>
                <a:gd name="T54" fmla="*/ 33 w 323"/>
                <a:gd name="T55" fmla="*/ 211 h 672"/>
                <a:gd name="T56" fmla="*/ 28 w 323"/>
                <a:gd name="T57" fmla="*/ 252 h 672"/>
                <a:gd name="T58" fmla="*/ 2 w 323"/>
                <a:gd name="T59" fmla="*/ 292 h 672"/>
                <a:gd name="T60" fmla="*/ 31 w 323"/>
                <a:gd name="T61" fmla="*/ 351 h 672"/>
                <a:gd name="T62" fmla="*/ 21 w 323"/>
                <a:gd name="T63" fmla="*/ 386 h 672"/>
                <a:gd name="T64" fmla="*/ 0 w 323"/>
                <a:gd name="T65" fmla="*/ 423 h 672"/>
                <a:gd name="T66" fmla="*/ 31 w 323"/>
                <a:gd name="T67" fmla="*/ 567 h 672"/>
                <a:gd name="T68" fmla="*/ 10 w 323"/>
                <a:gd name="T69" fmla="*/ 640 h 672"/>
                <a:gd name="T70" fmla="*/ 21 w 323"/>
                <a:gd name="T71"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Freeform 21"/>
            <p:cNvSpPr>
              <a:spLocks/>
            </p:cNvSpPr>
            <p:nvPr/>
          </p:nvSpPr>
          <p:spPr bwMode="auto">
            <a:xfrm>
              <a:off x="5155598" y="3437036"/>
              <a:ext cx="41275" cy="58738"/>
            </a:xfrm>
            <a:custGeom>
              <a:avLst/>
              <a:gdLst>
                <a:gd name="T0" fmla="*/ 37 w 38"/>
                <a:gd name="T1" fmla="*/ 0 h 53"/>
                <a:gd name="T2" fmla="*/ 31 w 38"/>
                <a:gd name="T3" fmla="*/ 27 h 53"/>
                <a:gd name="T4" fmla="*/ 34 w 38"/>
                <a:gd name="T5" fmla="*/ 39 h 53"/>
                <a:gd name="T6" fmla="*/ 8 w 38"/>
                <a:gd name="T7" fmla="*/ 52 h 53"/>
                <a:gd name="T8" fmla="*/ 5 w 38"/>
                <a:gd name="T9" fmla="*/ 30 h 53"/>
                <a:gd name="T10" fmla="*/ 0 w 38"/>
                <a:gd name="T11" fmla="*/ 15 h 53"/>
                <a:gd name="T12" fmla="*/ 37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37" y="0"/>
                  </a:moveTo>
                  <a:lnTo>
                    <a:pt x="31" y="27"/>
                  </a:lnTo>
                  <a:lnTo>
                    <a:pt x="34" y="39"/>
                  </a:lnTo>
                  <a:lnTo>
                    <a:pt x="8" y="52"/>
                  </a:lnTo>
                  <a:lnTo>
                    <a:pt x="5" y="30"/>
                  </a:lnTo>
                  <a:lnTo>
                    <a:pt x="0" y="15"/>
                  </a:lnTo>
                  <a:lnTo>
                    <a:pt x="37" y="0"/>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 name="Freeform 22"/>
            <p:cNvSpPr>
              <a:spLocks/>
            </p:cNvSpPr>
            <p:nvPr/>
          </p:nvSpPr>
          <p:spPr bwMode="auto">
            <a:xfrm>
              <a:off x="5127023" y="5518249"/>
              <a:ext cx="79375" cy="55562"/>
            </a:xfrm>
            <a:custGeom>
              <a:avLst/>
              <a:gdLst>
                <a:gd name="T0" fmla="*/ 4 w 72"/>
                <a:gd name="T1" fmla="*/ 13 h 49"/>
                <a:gd name="T2" fmla="*/ 30 w 72"/>
                <a:gd name="T3" fmla="*/ 18 h 49"/>
                <a:gd name="T4" fmla="*/ 57 w 72"/>
                <a:gd name="T5" fmla="*/ 0 h 49"/>
                <a:gd name="T6" fmla="*/ 71 w 72"/>
                <a:gd name="T7" fmla="*/ 36 h 49"/>
                <a:gd name="T8" fmla="*/ 42 w 72"/>
                <a:gd name="T9" fmla="*/ 48 h 49"/>
                <a:gd name="T10" fmla="*/ 6 w 72"/>
                <a:gd name="T11" fmla="*/ 45 h 49"/>
                <a:gd name="T12" fmla="*/ 0 w 72"/>
                <a:gd name="T13" fmla="*/ 18 h 49"/>
                <a:gd name="T14" fmla="*/ 4 w 72"/>
                <a:gd name="T15" fmla="*/ 1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 name="Freeform 23"/>
            <p:cNvSpPr>
              <a:spLocks/>
            </p:cNvSpPr>
            <p:nvPr/>
          </p:nvSpPr>
          <p:spPr bwMode="auto">
            <a:xfrm>
              <a:off x="4666648" y="5167411"/>
              <a:ext cx="798512" cy="646113"/>
            </a:xfrm>
            <a:custGeom>
              <a:avLst/>
              <a:gdLst>
                <a:gd name="T0" fmla="*/ 214 w 729"/>
                <a:gd name="T1" fmla="*/ 87 h 604"/>
                <a:gd name="T2" fmla="*/ 224 w 729"/>
                <a:gd name="T3" fmla="*/ 49 h 604"/>
                <a:gd name="T4" fmla="*/ 291 w 729"/>
                <a:gd name="T5" fmla="*/ 70 h 604"/>
                <a:gd name="T6" fmla="*/ 289 w 729"/>
                <a:gd name="T7" fmla="*/ 39 h 604"/>
                <a:gd name="T8" fmla="*/ 317 w 729"/>
                <a:gd name="T9" fmla="*/ 4 h 604"/>
                <a:gd name="T10" fmla="*/ 392 w 729"/>
                <a:gd name="T11" fmla="*/ 0 h 604"/>
                <a:gd name="T12" fmla="*/ 458 w 729"/>
                <a:gd name="T13" fmla="*/ 7 h 604"/>
                <a:gd name="T14" fmla="*/ 452 w 729"/>
                <a:gd name="T15" fmla="*/ 44 h 604"/>
                <a:gd name="T16" fmla="*/ 426 w 729"/>
                <a:gd name="T17" fmla="*/ 89 h 604"/>
                <a:gd name="T18" fmla="*/ 542 w 729"/>
                <a:gd name="T19" fmla="*/ 59 h 604"/>
                <a:gd name="T20" fmla="*/ 585 w 729"/>
                <a:gd name="T21" fmla="*/ 70 h 604"/>
                <a:gd name="T22" fmla="*/ 578 w 729"/>
                <a:gd name="T23" fmla="*/ 34 h 604"/>
                <a:gd name="T24" fmla="*/ 654 w 729"/>
                <a:gd name="T25" fmla="*/ 57 h 604"/>
                <a:gd name="T26" fmla="*/ 698 w 729"/>
                <a:gd name="T27" fmla="*/ 89 h 604"/>
                <a:gd name="T28" fmla="*/ 708 w 729"/>
                <a:gd name="T29" fmla="*/ 167 h 604"/>
                <a:gd name="T30" fmla="*/ 675 w 729"/>
                <a:gd name="T31" fmla="*/ 206 h 604"/>
                <a:gd name="T32" fmla="*/ 612 w 729"/>
                <a:gd name="T33" fmla="*/ 258 h 604"/>
                <a:gd name="T34" fmla="*/ 580 w 729"/>
                <a:gd name="T35" fmla="*/ 268 h 604"/>
                <a:gd name="T36" fmla="*/ 566 w 729"/>
                <a:gd name="T37" fmla="*/ 275 h 604"/>
                <a:gd name="T38" fmla="*/ 514 w 729"/>
                <a:gd name="T39" fmla="*/ 293 h 604"/>
                <a:gd name="T40" fmla="*/ 474 w 729"/>
                <a:gd name="T41" fmla="*/ 296 h 604"/>
                <a:gd name="T42" fmla="*/ 376 w 729"/>
                <a:gd name="T43" fmla="*/ 285 h 604"/>
                <a:gd name="T44" fmla="*/ 389 w 729"/>
                <a:gd name="T45" fmla="*/ 354 h 604"/>
                <a:gd name="T46" fmla="*/ 327 w 729"/>
                <a:gd name="T47" fmla="*/ 399 h 604"/>
                <a:gd name="T48" fmla="*/ 263 w 729"/>
                <a:gd name="T49" fmla="*/ 418 h 604"/>
                <a:gd name="T50" fmla="*/ 189 w 729"/>
                <a:gd name="T51" fmla="*/ 450 h 604"/>
                <a:gd name="T52" fmla="*/ 70 w 729"/>
                <a:gd name="T53" fmla="*/ 502 h 604"/>
                <a:gd name="T54" fmla="*/ 88 w 729"/>
                <a:gd name="T55" fmla="*/ 582 h 604"/>
                <a:gd name="T56" fmla="*/ 35 w 729"/>
                <a:gd name="T57" fmla="*/ 599 h 604"/>
                <a:gd name="T58" fmla="*/ 8 w 729"/>
                <a:gd name="T59" fmla="*/ 491 h 604"/>
                <a:gd name="T60" fmla="*/ 33 w 729"/>
                <a:gd name="T61" fmla="*/ 431 h 604"/>
                <a:gd name="T62" fmla="*/ 61 w 729"/>
                <a:gd name="T63" fmla="*/ 403 h 604"/>
                <a:gd name="T64" fmla="*/ 98 w 729"/>
                <a:gd name="T65" fmla="*/ 352 h 604"/>
                <a:gd name="T66" fmla="*/ 153 w 729"/>
                <a:gd name="T67" fmla="*/ 246 h 604"/>
                <a:gd name="T68" fmla="*/ 194 w 729"/>
                <a:gd name="T69" fmla="*/ 170 h 604"/>
                <a:gd name="T70" fmla="*/ 194 w 729"/>
                <a:gd name="T71" fmla="*/ 10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Freeform 24"/>
            <p:cNvSpPr>
              <a:spLocks/>
            </p:cNvSpPr>
            <p:nvPr/>
          </p:nvSpPr>
          <p:spPr bwMode="auto">
            <a:xfrm>
              <a:off x="4069748" y="5099149"/>
              <a:ext cx="822325" cy="581025"/>
            </a:xfrm>
            <a:custGeom>
              <a:avLst/>
              <a:gdLst>
                <a:gd name="T0" fmla="*/ 34 w 753"/>
                <a:gd name="T1" fmla="*/ 211 h 542"/>
                <a:gd name="T2" fmla="*/ 80 w 753"/>
                <a:gd name="T3" fmla="*/ 187 h 542"/>
                <a:gd name="T4" fmla="*/ 159 w 753"/>
                <a:gd name="T5" fmla="*/ 207 h 542"/>
                <a:gd name="T6" fmla="*/ 175 w 753"/>
                <a:gd name="T7" fmla="*/ 173 h 542"/>
                <a:gd name="T8" fmla="*/ 284 w 753"/>
                <a:gd name="T9" fmla="*/ 133 h 542"/>
                <a:gd name="T10" fmla="*/ 373 w 753"/>
                <a:gd name="T11" fmla="*/ 107 h 542"/>
                <a:gd name="T12" fmla="*/ 410 w 753"/>
                <a:gd name="T13" fmla="*/ 117 h 542"/>
                <a:gd name="T14" fmla="*/ 438 w 753"/>
                <a:gd name="T15" fmla="*/ 95 h 542"/>
                <a:gd name="T16" fmla="*/ 450 w 753"/>
                <a:gd name="T17" fmla="*/ 73 h 542"/>
                <a:gd name="T18" fmla="*/ 489 w 753"/>
                <a:gd name="T19" fmla="*/ 46 h 542"/>
                <a:gd name="T20" fmla="*/ 537 w 753"/>
                <a:gd name="T21" fmla="*/ 19 h 542"/>
                <a:gd name="T22" fmla="*/ 557 w 753"/>
                <a:gd name="T23" fmla="*/ 44 h 542"/>
                <a:gd name="T24" fmla="*/ 606 w 753"/>
                <a:gd name="T25" fmla="*/ 9 h 542"/>
                <a:gd name="T26" fmla="*/ 656 w 753"/>
                <a:gd name="T27" fmla="*/ 9 h 542"/>
                <a:gd name="T28" fmla="*/ 681 w 753"/>
                <a:gd name="T29" fmla="*/ 47 h 542"/>
                <a:gd name="T30" fmla="*/ 651 w 753"/>
                <a:gd name="T31" fmla="*/ 119 h 542"/>
                <a:gd name="T32" fmla="*/ 651 w 753"/>
                <a:gd name="T33" fmla="*/ 151 h 542"/>
                <a:gd name="T34" fmla="*/ 700 w 753"/>
                <a:gd name="T35" fmla="*/ 176 h 542"/>
                <a:gd name="T36" fmla="*/ 736 w 753"/>
                <a:gd name="T37" fmla="*/ 164 h 542"/>
                <a:gd name="T38" fmla="*/ 736 w 753"/>
                <a:gd name="T39" fmla="*/ 231 h 542"/>
                <a:gd name="T40" fmla="*/ 694 w 753"/>
                <a:gd name="T41" fmla="*/ 308 h 542"/>
                <a:gd name="T42" fmla="*/ 640 w 753"/>
                <a:gd name="T43" fmla="*/ 413 h 542"/>
                <a:gd name="T44" fmla="*/ 603 w 753"/>
                <a:gd name="T45" fmla="*/ 465 h 542"/>
                <a:gd name="T46" fmla="*/ 574 w 753"/>
                <a:gd name="T47" fmla="*/ 493 h 542"/>
                <a:gd name="T48" fmla="*/ 485 w 753"/>
                <a:gd name="T49" fmla="*/ 541 h 542"/>
                <a:gd name="T50" fmla="*/ 417 w 753"/>
                <a:gd name="T51" fmla="*/ 503 h 542"/>
                <a:gd name="T52" fmla="*/ 347 w 753"/>
                <a:gd name="T53" fmla="*/ 541 h 542"/>
                <a:gd name="T54" fmla="*/ 232 w 753"/>
                <a:gd name="T55" fmla="*/ 499 h 542"/>
                <a:gd name="T56" fmla="*/ 237 w 753"/>
                <a:gd name="T57" fmla="*/ 418 h 542"/>
                <a:gd name="T58" fmla="*/ 185 w 753"/>
                <a:gd name="T59" fmla="*/ 404 h 542"/>
                <a:gd name="T60" fmla="*/ 147 w 753"/>
                <a:gd name="T61" fmla="*/ 404 h 542"/>
                <a:gd name="T62" fmla="*/ 127 w 753"/>
                <a:gd name="T63" fmla="*/ 346 h 542"/>
                <a:gd name="T64" fmla="*/ 161 w 753"/>
                <a:gd name="T65" fmla="*/ 337 h 542"/>
                <a:gd name="T66" fmla="*/ 159 w 753"/>
                <a:gd name="T67" fmla="*/ 289 h 542"/>
                <a:gd name="T68" fmla="*/ 62 w 753"/>
                <a:gd name="T69" fmla="*/ 249 h 542"/>
                <a:gd name="T70" fmla="*/ 14 w 753"/>
                <a:gd name="T71" fmla="*/ 249 h 542"/>
                <a:gd name="T72" fmla="*/ 0 w 753"/>
                <a:gd name="T73" fmla="*/ 2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4" name="Freeform 25"/>
            <p:cNvSpPr>
              <a:spLocks/>
            </p:cNvSpPr>
            <p:nvPr/>
          </p:nvSpPr>
          <p:spPr bwMode="auto">
            <a:xfrm>
              <a:off x="4523773" y="4668936"/>
              <a:ext cx="569912" cy="622300"/>
            </a:xfrm>
            <a:custGeom>
              <a:avLst/>
              <a:gdLst>
                <a:gd name="T0" fmla="*/ 446 w 521"/>
                <a:gd name="T1" fmla="*/ 70 h 582"/>
                <a:gd name="T2" fmla="*/ 435 w 521"/>
                <a:gd name="T3" fmla="*/ 21 h 582"/>
                <a:gd name="T4" fmla="*/ 399 w 521"/>
                <a:gd name="T5" fmla="*/ 28 h 582"/>
                <a:gd name="T6" fmla="*/ 371 w 521"/>
                <a:gd name="T7" fmla="*/ 46 h 582"/>
                <a:gd name="T8" fmla="*/ 343 w 521"/>
                <a:gd name="T9" fmla="*/ 26 h 582"/>
                <a:gd name="T10" fmla="*/ 295 w 521"/>
                <a:gd name="T11" fmla="*/ 33 h 582"/>
                <a:gd name="T12" fmla="*/ 141 w 521"/>
                <a:gd name="T13" fmla="*/ 0 h 582"/>
                <a:gd name="T14" fmla="*/ 151 w 521"/>
                <a:gd name="T15" fmla="*/ 39 h 582"/>
                <a:gd name="T16" fmla="*/ 82 w 521"/>
                <a:gd name="T17" fmla="*/ 39 h 582"/>
                <a:gd name="T18" fmla="*/ 25 w 521"/>
                <a:gd name="T19" fmla="*/ 110 h 582"/>
                <a:gd name="T20" fmla="*/ 49 w 521"/>
                <a:gd name="T21" fmla="*/ 277 h 582"/>
                <a:gd name="T22" fmla="*/ 4 w 521"/>
                <a:gd name="T23" fmla="*/ 338 h 582"/>
                <a:gd name="T24" fmla="*/ 63 w 521"/>
                <a:gd name="T25" fmla="*/ 345 h 582"/>
                <a:gd name="T26" fmla="*/ 76 w 521"/>
                <a:gd name="T27" fmla="*/ 451 h 582"/>
                <a:gd name="T28" fmla="*/ 124 w 521"/>
                <a:gd name="T29" fmla="*/ 423 h 582"/>
                <a:gd name="T30" fmla="*/ 144 w 521"/>
                <a:gd name="T31" fmla="*/ 447 h 582"/>
                <a:gd name="T32" fmla="*/ 194 w 521"/>
                <a:gd name="T33" fmla="*/ 414 h 582"/>
                <a:gd name="T34" fmla="*/ 242 w 521"/>
                <a:gd name="T35" fmla="*/ 414 h 582"/>
                <a:gd name="T36" fmla="*/ 267 w 521"/>
                <a:gd name="T37" fmla="*/ 452 h 582"/>
                <a:gd name="T38" fmla="*/ 237 w 521"/>
                <a:gd name="T39" fmla="*/ 524 h 582"/>
                <a:gd name="T40" fmla="*/ 237 w 521"/>
                <a:gd name="T41" fmla="*/ 555 h 582"/>
                <a:gd name="T42" fmla="*/ 288 w 521"/>
                <a:gd name="T43" fmla="*/ 581 h 582"/>
                <a:gd name="T44" fmla="*/ 323 w 521"/>
                <a:gd name="T45" fmla="*/ 568 h 582"/>
                <a:gd name="T46" fmla="*/ 343 w 521"/>
                <a:gd name="T47" fmla="*/ 524 h 582"/>
                <a:gd name="T48" fmla="*/ 378 w 521"/>
                <a:gd name="T49" fmla="*/ 517 h 582"/>
                <a:gd name="T50" fmla="*/ 426 w 521"/>
                <a:gd name="T51" fmla="*/ 522 h 582"/>
                <a:gd name="T52" fmla="*/ 419 w 521"/>
                <a:gd name="T53" fmla="*/ 493 h 582"/>
                <a:gd name="T54" fmla="*/ 492 w 521"/>
                <a:gd name="T55" fmla="*/ 482 h 582"/>
                <a:gd name="T56" fmla="*/ 509 w 521"/>
                <a:gd name="T57" fmla="*/ 447 h 582"/>
                <a:gd name="T58" fmla="*/ 517 w 521"/>
                <a:gd name="T59" fmla="*/ 350 h 582"/>
                <a:gd name="T60" fmla="*/ 485 w 521"/>
                <a:gd name="T61" fmla="*/ 303 h 582"/>
                <a:gd name="T62" fmla="*/ 476 w 521"/>
                <a:gd name="T63" fmla="*/ 264 h 582"/>
                <a:gd name="T64" fmla="*/ 458 w 521"/>
                <a:gd name="T65" fmla="*/ 260 h 582"/>
                <a:gd name="T66" fmla="*/ 485 w 521"/>
                <a:gd name="T67" fmla="*/ 190 h 582"/>
                <a:gd name="T68" fmla="*/ 497 w 521"/>
                <a:gd name="T69" fmla="*/ 13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 name="Freeform 26"/>
            <p:cNvSpPr>
              <a:spLocks/>
            </p:cNvSpPr>
            <p:nvPr/>
          </p:nvSpPr>
          <p:spPr bwMode="auto">
            <a:xfrm>
              <a:off x="4457098" y="4300636"/>
              <a:ext cx="801687" cy="490538"/>
            </a:xfrm>
            <a:custGeom>
              <a:avLst/>
              <a:gdLst>
                <a:gd name="T0" fmla="*/ 99 w 733"/>
                <a:gd name="T1" fmla="*/ 420 h 456"/>
                <a:gd name="T2" fmla="*/ 184 w 733"/>
                <a:gd name="T3" fmla="*/ 400 h 456"/>
                <a:gd name="T4" fmla="*/ 189 w 733"/>
                <a:gd name="T5" fmla="*/ 356 h 456"/>
                <a:gd name="T6" fmla="*/ 315 w 733"/>
                <a:gd name="T7" fmla="*/ 351 h 456"/>
                <a:gd name="T8" fmla="*/ 375 w 733"/>
                <a:gd name="T9" fmla="*/ 391 h 456"/>
                <a:gd name="T10" fmla="*/ 427 w 733"/>
                <a:gd name="T11" fmla="*/ 363 h 456"/>
                <a:gd name="T12" fmla="*/ 448 w 733"/>
                <a:gd name="T13" fmla="*/ 391 h 456"/>
                <a:gd name="T14" fmla="*/ 486 w 733"/>
                <a:gd name="T15" fmla="*/ 349 h 456"/>
                <a:gd name="T16" fmla="*/ 498 w 733"/>
                <a:gd name="T17" fmla="*/ 400 h 456"/>
                <a:gd name="T18" fmla="*/ 530 w 733"/>
                <a:gd name="T19" fmla="*/ 420 h 456"/>
                <a:gd name="T20" fmla="*/ 591 w 733"/>
                <a:gd name="T21" fmla="*/ 384 h 456"/>
                <a:gd name="T22" fmla="*/ 692 w 733"/>
                <a:gd name="T23" fmla="*/ 322 h 456"/>
                <a:gd name="T24" fmla="*/ 684 w 733"/>
                <a:gd name="T25" fmla="*/ 222 h 456"/>
                <a:gd name="T26" fmla="*/ 693 w 733"/>
                <a:gd name="T27" fmla="*/ 187 h 456"/>
                <a:gd name="T28" fmla="*/ 628 w 733"/>
                <a:gd name="T29" fmla="*/ 153 h 456"/>
                <a:gd name="T30" fmla="*/ 582 w 733"/>
                <a:gd name="T31" fmla="*/ 153 h 456"/>
                <a:gd name="T32" fmla="*/ 513 w 733"/>
                <a:gd name="T33" fmla="*/ 128 h 456"/>
                <a:gd name="T34" fmla="*/ 476 w 733"/>
                <a:gd name="T35" fmla="*/ 91 h 456"/>
                <a:gd name="T36" fmla="*/ 439 w 733"/>
                <a:gd name="T37" fmla="*/ 85 h 456"/>
                <a:gd name="T38" fmla="*/ 358 w 733"/>
                <a:gd name="T39" fmla="*/ 85 h 456"/>
                <a:gd name="T40" fmla="*/ 210 w 733"/>
                <a:gd name="T41" fmla="*/ 0 h 456"/>
                <a:gd name="T42" fmla="*/ 180 w 733"/>
                <a:gd name="T43" fmla="*/ 10 h 456"/>
                <a:gd name="T44" fmla="*/ 87 w 733"/>
                <a:gd name="T45" fmla="*/ 10 h 456"/>
                <a:gd name="T46" fmla="*/ 99 w 733"/>
                <a:gd name="T47" fmla="*/ 42 h 456"/>
                <a:gd name="T48" fmla="*/ 142 w 733"/>
                <a:gd name="T49" fmla="*/ 52 h 456"/>
                <a:gd name="T50" fmla="*/ 94 w 733"/>
                <a:gd name="T51" fmla="*/ 85 h 456"/>
                <a:gd name="T52" fmla="*/ 94 w 733"/>
                <a:gd name="T53" fmla="*/ 123 h 456"/>
                <a:gd name="T54" fmla="*/ 122 w 733"/>
                <a:gd name="T55" fmla="*/ 164 h 456"/>
                <a:gd name="T56" fmla="*/ 154 w 733"/>
                <a:gd name="T57" fmla="*/ 249 h 456"/>
                <a:gd name="T58" fmla="*/ 133 w 733"/>
                <a:gd name="T59" fmla="*/ 264 h 456"/>
                <a:gd name="T60" fmla="*/ 19 w 733"/>
                <a:gd name="T61" fmla="*/ 308 h 456"/>
                <a:gd name="T62" fmla="*/ 14 w 733"/>
                <a:gd name="T63" fmla="*/ 346 h 456"/>
                <a:gd name="T64" fmla="*/ 36 w 733"/>
                <a:gd name="T65" fmla="*/ 39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6" name="Freeform 27"/>
            <p:cNvSpPr>
              <a:spLocks/>
            </p:cNvSpPr>
            <p:nvPr/>
          </p:nvSpPr>
          <p:spPr bwMode="auto">
            <a:xfrm>
              <a:off x="4565048" y="5851624"/>
              <a:ext cx="258762" cy="231775"/>
            </a:xfrm>
            <a:custGeom>
              <a:avLst/>
              <a:gdLst>
                <a:gd name="T0" fmla="*/ 237 w 238"/>
                <a:gd name="T1" fmla="*/ 36 h 215"/>
                <a:gd name="T2" fmla="*/ 192 w 238"/>
                <a:gd name="T3" fmla="*/ 110 h 215"/>
                <a:gd name="T4" fmla="*/ 192 w 238"/>
                <a:gd name="T5" fmla="*/ 144 h 215"/>
                <a:gd name="T6" fmla="*/ 105 w 238"/>
                <a:gd name="T7" fmla="*/ 214 h 215"/>
                <a:gd name="T8" fmla="*/ 18 w 238"/>
                <a:gd name="T9" fmla="*/ 182 h 215"/>
                <a:gd name="T10" fmla="*/ 0 w 238"/>
                <a:gd name="T11" fmla="*/ 120 h 215"/>
                <a:gd name="T12" fmla="*/ 4 w 238"/>
                <a:gd name="T13" fmla="*/ 90 h 215"/>
                <a:gd name="T14" fmla="*/ 54 w 238"/>
                <a:gd name="T15" fmla="*/ 43 h 215"/>
                <a:gd name="T16" fmla="*/ 69 w 238"/>
                <a:gd name="T17" fmla="*/ 28 h 215"/>
                <a:gd name="T18" fmla="*/ 150 w 238"/>
                <a:gd name="T19" fmla="*/ 16 h 215"/>
                <a:gd name="T20" fmla="*/ 186 w 238"/>
                <a:gd name="T21" fmla="*/ 12 h 215"/>
                <a:gd name="T22" fmla="*/ 198 w 238"/>
                <a:gd name="T23" fmla="*/ 0 h 215"/>
                <a:gd name="T24" fmla="*/ 224 w 238"/>
                <a:gd name="T25" fmla="*/ 4 h 215"/>
                <a:gd name="T26" fmla="*/ 237 w 238"/>
                <a:gd name="T27" fmla="*/ 3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7" name="Oval 28"/>
            <p:cNvSpPr>
              <a:spLocks noChangeArrowheads="1"/>
            </p:cNvSpPr>
            <p:nvPr/>
          </p:nvSpPr>
          <p:spPr bwMode="auto">
            <a:xfrm>
              <a:off x="5484210" y="4368899"/>
              <a:ext cx="66675" cy="65087"/>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2121" tIns="26060" rIns="52121" bIns="26060"/>
            <a:lstStyle/>
            <a:p>
              <a:endParaRPr lang="zh-CN" altLang="zh-CN"/>
            </a:p>
          </p:txBody>
        </p:sp>
        <p:sp>
          <p:nvSpPr>
            <p:cNvPr id="28" name="Freeform 29"/>
            <p:cNvSpPr>
              <a:spLocks/>
            </p:cNvSpPr>
            <p:nvPr/>
          </p:nvSpPr>
          <p:spPr bwMode="auto">
            <a:xfrm>
              <a:off x="3017235" y="3225899"/>
              <a:ext cx="1417638" cy="1185862"/>
            </a:xfrm>
            <a:custGeom>
              <a:avLst/>
              <a:gdLst>
                <a:gd name="T0" fmla="*/ 0 w 1299"/>
                <a:gd name="T1" fmla="*/ 207 h 1107"/>
                <a:gd name="T2" fmla="*/ 49 w 1299"/>
                <a:gd name="T3" fmla="*/ 157 h 1107"/>
                <a:gd name="T4" fmla="*/ 200 w 1299"/>
                <a:gd name="T5" fmla="*/ 71 h 1107"/>
                <a:gd name="T6" fmla="*/ 237 w 1299"/>
                <a:gd name="T7" fmla="*/ 19 h 1107"/>
                <a:gd name="T8" fmla="*/ 269 w 1299"/>
                <a:gd name="T9" fmla="*/ 2 h 1107"/>
                <a:gd name="T10" fmla="*/ 327 w 1299"/>
                <a:gd name="T11" fmla="*/ 39 h 1107"/>
                <a:gd name="T12" fmla="*/ 332 w 1299"/>
                <a:gd name="T13" fmla="*/ 149 h 1107"/>
                <a:gd name="T14" fmla="*/ 412 w 1299"/>
                <a:gd name="T15" fmla="*/ 244 h 1107"/>
                <a:gd name="T16" fmla="*/ 542 w 1299"/>
                <a:gd name="T17" fmla="*/ 212 h 1107"/>
                <a:gd name="T18" fmla="*/ 577 w 1299"/>
                <a:gd name="T19" fmla="*/ 239 h 1107"/>
                <a:gd name="T20" fmla="*/ 519 w 1299"/>
                <a:gd name="T21" fmla="*/ 299 h 1107"/>
                <a:gd name="T22" fmla="*/ 580 w 1299"/>
                <a:gd name="T23" fmla="*/ 362 h 1107"/>
                <a:gd name="T24" fmla="*/ 609 w 1299"/>
                <a:gd name="T25" fmla="*/ 371 h 1107"/>
                <a:gd name="T26" fmla="*/ 639 w 1299"/>
                <a:gd name="T27" fmla="*/ 417 h 1107"/>
                <a:gd name="T28" fmla="*/ 756 w 1299"/>
                <a:gd name="T29" fmla="*/ 419 h 1107"/>
                <a:gd name="T30" fmla="*/ 868 w 1299"/>
                <a:gd name="T31" fmla="*/ 374 h 1107"/>
                <a:gd name="T32" fmla="*/ 879 w 1299"/>
                <a:gd name="T33" fmla="*/ 446 h 1107"/>
                <a:gd name="T34" fmla="*/ 849 w 1299"/>
                <a:gd name="T35" fmla="*/ 485 h 1107"/>
                <a:gd name="T36" fmla="*/ 840 w 1299"/>
                <a:gd name="T37" fmla="*/ 543 h 1107"/>
                <a:gd name="T38" fmla="*/ 923 w 1299"/>
                <a:gd name="T39" fmla="*/ 576 h 1107"/>
                <a:gd name="T40" fmla="*/ 1005 w 1299"/>
                <a:gd name="T41" fmla="*/ 719 h 1107"/>
                <a:gd name="T42" fmla="*/ 1041 w 1299"/>
                <a:gd name="T43" fmla="*/ 777 h 1107"/>
                <a:gd name="T44" fmla="*/ 1083 w 1299"/>
                <a:gd name="T45" fmla="*/ 806 h 1107"/>
                <a:gd name="T46" fmla="*/ 1096 w 1299"/>
                <a:gd name="T47" fmla="*/ 772 h 1107"/>
                <a:gd name="T48" fmla="*/ 1138 w 1299"/>
                <a:gd name="T49" fmla="*/ 724 h 1107"/>
                <a:gd name="T50" fmla="*/ 1096 w 1299"/>
                <a:gd name="T51" fmla="*/ 689 h 1107"/>
                <a:gd name="T52" fmla="*/ 1120 w 1299"/>
                <a:gd name="T53" fmla="*/ 600 h 1107"/>
                <a:gd name="T54" fmla="*/ 1162 w 1299"/>
                <a:gd name="T55" fmla="*/ 609 h 1107"/>
                <a:gd name="T56" fmla="*/ 1247 w 1299"/>
                <a:gd name="T57" fmla="*/ 662 h 1107"/>
                <a:gd name="T58" fmla="*/ 1298 w 1299"/>
                <a:gd name="T59" fmla="*/ 714 h 1107"/>
                <a:gd name="T60" fmla="*/ 1288 w 1299"/>
                <a:gd name="T61" fmla="*/ 784 h 1107"/>
                <a:gd name="T62" fmla="*/ 1223 w 1299"/>
                <a:gd name="T63" fmla="*/ 806 h 1107"/>
                <a:gd name="T64" fmla="*/ 1214 w 1299"/>
                <a:gd name="T65" fmla="*/ 824 h 1107"/>
                <a:gd name="T66" fmla="*/ 1167 w 1299"/>
                <a:gd name="T67" fmla="*/ 843 h 1107"/>
                <a:gd name="T68" fmla="*/ 1113 w 1299"/>
                <a:gd name="T69" fmla="*/ 830 h 1107"/>
                <a:gd name="T70" fmla="*/ 1113 w 1299"/>
                <a:gd name="T71" fmla="*/ 855 h 1107"/>
                <a:gd name="T72" fmla="*/ 1091 w 1299"/>
                <a:gd name="T73" fmla="*/ 892 h 1107"/>
                <a:gd name="T74" fmla="*/ 1101 w 1299"/>
                <a:gd name="T75" fmla="*/ 962 h 1107"/>
                <a:gd name="T76" fmla="*/ 1106 w 1299"/>
                <a:gd name="T77" fmla="*/ 996 h 1107"/>
                <a:gd name="T78" fmla="*/ 1046 w 1299"/>
                <a:gd name="T79" fmla="*/ 1008 h 1107"/>
                <a:gd name="T80" fmla="*/ 1053 w 1299"/>
                <a:gd name="T81" fmla="*/ 1070 h 1107"/>
                <a:gd name="T82" fmla="*/ 1020 w 1299"/>
                <a:gd name="T83" fmla="*/ 1095 h 1107"/>
                <a:gd name="T84" fmla="*/ 948 w 1299"/>
                <a:gd name="T85" fmla="*/ 1101 h 1107"/>
                <a:gd name="T86" fmla="*/ 917 w 1299"/>
                <a:gd name="T87" fmla="*/ 1046 h 1107"/>
                <a:gd name="T88" fmla="*/ 881 w 1299"/>
                <a:gd name="T89" fmla="*/ 1046 h 1107"/>
                <a:gd name="T90" fmla="*/ 812 w 1299"/>
                <a:gd name="T91" fmla="*/ 987 h 1107"/>
                <a:gd name="T92" fmla="*/ 798 w 1299"/>
                <a:gd name="T93" fmla="*/ 934 h 1107"/>
                <a:gd name="T94" fmla="*/ 723 w 1299"/>
                <a:gd name="T95" fmla="*/ 962 h 1107"/>
                <a:gd name="T96" fmla="*/ 704 w 1299"/>
                <a:gd name="T97" fmla="*/ 992 h 1107"/>
                <a:gd name="T98" fmla="*/ 626 w 1299"/>
                <a:gd name="T99" fmla="*/ 948 h 1107"/>
                <a:gd name="T100" fmla="*/ 623 w 1299"/>
                <a:gd name="T101" fmla="*/ 904 h 1107"/>
                <a:gd name="T102" fmla="*/ 674 w 1299"/>
                <a:gd name="T103" fmla="*/ 934 h 1107"/>
                <a:gd name="T104" fmla="*/ 695 w 1299"/>
                <a:gd name="T105" fmla="*/ 873 h 1107"/>
                <a:gd name="T106" fmla="*/ 741 w 1299"/>
                <a:gd name="T107" fmla="*/ 830 h 1107"/>
                <a:gd name="T108" fmla="*/ 779 w 1299"/>
                <a:gd name="T109" fmla="*/ 770 h 1107"/>
                <a:gd name="T110" fmla="*/ 761 w 1299"/>
                <a:gd name="T111" fmla="*/ 675 h 1107"/>
                <a:gd name="T112" fmla="*/ 690 w 1299"/>
                <a:gd name="T113" fmla="*/ 543 h 1107"/>
                <a:gd name="T114" fmla="*/ 614 w 1299"/>
                <a:gd name="T115" fmla="*/ 514 h 1107"/>
                <a:gd name="T116" fmla="*/ 531 w 1299"/>
                <a:gd name="T117" fmla="*/ 419 h 1107"/>
                <a:gd name="T118" fmla="*/ 397 w 1299"/>
                <a:gd name="T119" fmla="*/ 382 h 1107"/>
                <a:gd name="T120" fmla="*/ 292 w 1299"/>
                <a:gd name="T121" fmla="*/ 394 h 1107"/>
                <a:gd name="T122" fmla="*/ 209 w 1299"/>
                <a:gd name="T123" fmla="*/ 427 h 1107"/>
                <a:gd name="T124" fmla="*/ 125 w 1299"/>
                <a:gd name="T125" fmla="*/ 37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9" name="Freeform 30"/>
            <p:cNvSpPr>
              <a:spLocks/>
            </p:cNvSpPr>
            <p:nvPr/>
          </p:nvSpPr>
          <p:spPr bwMode="auto">
            <a:xfrm>
              <a:off x="4158648" y="3570386"/>
              <a:ext cx="530225" cy="908050"/>
            </a:xfrm>
            <a:custGeom>
              <a:avLst/>
              <a:gdLst>
                <a:gd name="T0" fmla="*/ 401 w 482"/>
                <a:gd name="T1" fmla="*/ 504 h 849"/>
                <a:gd name="T2" fmla="*/ 390 w 482"/>
                <a:gd name="T3" fmla="*/ 287 h 849"/>
                <a:gd name="T4" fmla="*/ 424 w 482"/>
                <a:gd name="T5" fmla="*/ 213 h 849"/>
                <a:gd name="T6" fmla="*/ 421 w 482"/>
                <a:gd name="T7" fmla="*/ 114 h 849"/>
                <a:gd name="T8" fmla="*/ 441 w 482"/>
                <a:gd name="T9" fmla="*/ 44 h 849"/>
                <a:gd name="T10" fmla="*/ 426 w 482"/>
                <a:gd name="T11" fmla="*/ 0 h 849"/>
                <a:gd name="T12" fmla="*/ 353 w 482"/>
                <a:gd name="T13" fmla="*/ 25 h 849"/>
                <a:gd name="T14" fmla="*/ 327 w 482"/>
                <a:gd name="T15" fmla="*/ 86 h 849"/>
                <a:gd name="T16" fmla="*/ 299 w 482"/>
                <a:gd name="T17" fmla="*/ 109 h 849"/>
                <a:gd name="T18" fmla="*/ 205 w 482"/>
                <a:gd name="T19" fmla="*/ 217 h 849"/>
                <a:gd name="T20" fmla="*/ 136 w 482"/>
                <a:gd name="T21" fmla="*/ 213 h 849"/>
                <a:gd name="T22" fmla="*/ 118 w 482"/>
                <a:gd name="T23" fmla="*/ 283 h 849"/>
                <a:gd name="T24" fmla="*/ 205 w 482"/>
                <a:gd name="T25" fmla="*/ 337 h 849"/>
                <a:gd name="T26" fmla="*/ 257 w 482"/>
                <a:gd name="T27" fmla="*/ 389 h 849"/>
                <a:gd name="T28" fmla="*/ 247 w 482"/>
                <a:gd name="T29" fmla="*/ 458 h 849"/>
                <a:gd name="T30" fmla="*/ 181 w 482"/>
                <a:gd name="T31" fmla="*/ 480 h 849"/>
                <a:gd name="T32" fmla="*/ 171 w 482"/>
                <a:gd name="T33" fmla="*/ 497 h 849"/>
                <a:gd name="T34" fmla="*/ 122 w 482"/>
                <a:gd name="T35" fmla="*/ 517 h 849"/>
                <a:gd name="T36" fmla="*/ 68 w 482"/>
                <a:gd name="T37" fmla="*/ 504 h 849"/>
                <a:gd name="T38" fmla="*/ 68 w 482"/>
                <a:gd name="T39" fmla="*/ 529 h 849"/>
                <a:gd name="T40" fmla="*/ 45 w 482"/>
                <a:gd name="T41" fmla="*/ 566 h 849"/>
                <a:gd name="T42" fmla="*/ 55 w 482"/>
                <a:gd name="T43" fmla="*/ 636 h 849"/>
                <a:gd name="T44" fmla="*/ 60 w 482"/>
                <a:gd name="T45" fmla="*/ 670 h 849"/>
                <a:gd name="T46" fmla="*/ 0 w 482"/>
                <a:gd name="T47" fmla="*/ 682 h 849"/>
                <a:gd name="T48" fmla="*/ 7 w 482"/>
                <a:gd name="T49" fmla="*/ 744 h 849"/>
                <a:gd name="T50" fmla="*/ 30 w 482"/>
                <a:gd name="T51" fmla="*/ 769 h 849"/>
                <a:gd name="T52" fmla="*/ 113 w 482"/>
                <a:gd name="T53" fmla="*/ 759 h 849"/>
                <a:gd name="T54" fmla="*/ 131 w 482"/>
                <a:gd name="T55" fmla="*/ 779 h 849"/>
                <a:gd name="T56" fmla="*/ 213 w 482"/>
                <a:gd name="T57" fmla="*/ 815 h 849"/>
                <a:gd name="T58" fmla="*/ 317 w 482"/>
                <a:gd name="T59" fmla="*/ 827 h 849"/>
                <a:gd name="T60" fmla="*/ 367 w 482"/>
                <a:gd name="T61" fmla="*/ 839 h 849"/>
                <a:gd name="T62" fmla="*/ 356 w 482"/>
                <a:gd name="T63" fmla="*/ 792 h 849"/>
                <a:gd name="T64" fmla="*/ 401 w 482"/>
                <a:gd name="T65" fmla="*/ 747 h 849"/>
                <a:gd name="T66" fmla="*/ 390 w 482"/>
                <a:gd name="T67" fmla="*/ 725 h 849"/>
                <a:gd name="T68" fmla="*/ 346 w 482"/>
                <a:gd name="T69" fmla="*/ 697 h 849"/>
                <a:gd name="T70" fmla="*/ 431 w 482"/>
                <a:gd name="T71" fmla="*/ 688 h 849"/>
                <a:gd name="T72" fmla="*/ 458 w 482"/>
                <a:gd name="T73" fmla="*/ 694 h 849"/>
                <a:gd name="T74" fmla="*/ 481 w 482"/>
                <a:gd name="T75" fmla="*/ 647 h 849"/>
                <a:gd name="T76" fmla="*/ 412 w 482"/>
                <a:gd name="T77" fmla="*/ 53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 name="Freeform 31"/>
            <p:cNvSpPr>
              <a:spLocks/>
            </p:cNvSpPr>
            <p:nvPr/>
          </p:nvSpPr>
          <p:spPr bwMode="auto">
            <a:xfrm>
              <a:off x="5088923" y="4083149"/>
              <a:ext cx="493712" cy="582612"/>
            </a:xfrm>
            <a:custGeom>
              <a:avLst/>
              <a:gdLst>
                <a:gd name="T0" fmla="*/ 108 w 451"/>
                <a:gd name="T1" fmla="*/ 0 h 543"/>
                <a:gd name="T2" fmla="*/ 186 w 451"/>
                <a:gd name="T3" fmla="*/ 46 h 543"/>
                <a:gd name="T4" fmla="*/ 247 w 451"/>
                <a:gd name="T5" fmla="*/ 73 h 543"/>
                <a:gd name="T6" fmla="*/ 276 w 451"/>
                <a:gd name="T7" fmla="*/ 77 h 543"/>
                <a:gd name="T8" fmla="*/ 292 w 451"/>
                <a:gd name="T9" fmla="*/ 143 h 543"/>
                <a:gd name="T10" fmla="*/ 339 w 451"/>
                <a:gd name="T11" fmla="*/ 171 h 543"/>
                <a:gd name="T12" fmla="*/ 376 w 451"/>
                <a:gd name="T13" fmla="*/ 148 h 543"/>
                <a:gd name="T14" fmla="*/ 388 w 451"/>
                <a:gd name="T15" fmla="*/ 187 h 543"/>
                <a:gd name="T16" fmla="*/ 344 w 451"/>
                <a:gd name="T17" fmla="*/ 212 h 543"/>
                <a:gd name="T18" fmla="*/ 328 w 451"/>
                <a:gd name="T19" fmla="*/ 244 h 543"/>
                <a:gd name="T20" fmla="*/ 376 w 451"/>
                <a:gd name="T21" fmla="*/ 292 h 543"/>
                <a:gd name="T22" fmla="*/ 450 w 451"/>
                <a:gd name="T23" fmla="*/ 328 h 543"/>
                <a:gd name="T24" fmla="*/ 438 w 451"/>
                <a:gd name="T25" fmla="*/ 388 h 543"/>
                <a:gd name="T26" fmla="*/ 438 w 451"/>
                <a:gd name="T27" fmla="*/ 418 h 543"/>
                <a:gd name="T28" fmla="*/ 398 w 451"/>
                <a:gd name="T29" fmla="*/ 441 h 543"/>
                <a:gd name="T30" fmla="*/ 364 w 451"/>
                <a:gd name="T31" fmla="*/ 534 h 543"/>
                <a:gd name="T32" fmla="*/ 337 w 451"/>
                <a:gd name="T33" fmla="*/ 521 h 543"/>
                <a:gd name="T34" fmla="*/ 264 w 451"/>
                <a:gd name="T35" fmla="*/ 496 h 543"/>
                <a:gd name="T36" fmla="*/ 207 w 451"/>
                <a:gd name="T37" fmla="*/ 531 h 543"/>
                <a:gd name="T38" fmla="*/ 223 w 451"/>
                <a:gd name="T39" fmla="*/ 490 h 543"/>
                <a:gd name="T40" fmla="*/ 159 w 451"/>
                <a:gd name="T41" fmla="*/ 512 h 543"/>
                <a:gd name="T42" fmla="*/ 127 w 451"/>
                <a:gd name="T43" fmla="*/ 398 h 543"/>
                <a:gd name="T44" fmla="*/ 98 w 451"/>
                <a:gd name="T45" fmla="*/ 380 h 543"/>
                <a:gd name="T46" fmla="*/ 73 w 451"/>
                <a:gd name="T47" fmla="*/ 320 h 543"/>
                <a:gd name="T48" fmla="*/ 103 w 451"/>
                <a:gd name="T49" fmla="*/ 281 h 543"/>
                <a:gd name="T50" fmla="*/ 88 w 451"/>
                <a:gd name="T51" fmla="*/ 226 h 543"/>
                <a:gd name="T52" fmla="*/ 27 w 451"/>
                <a:gd name="T53" fmla="*/ 223 h 543"/>
                <a:gd name="T54" fmla="*/ 27 w 451"/>
                <a:gd name="T55" fmla="*/ 169 h 543"/>
                <a:gd name="T56" fmla="*/ 50 w 451"/>
                <a:gd name="T57" fmla="*/ 123 h 543"/>
                <a:gd name="T58" fmla="*/ 61 w 451"/>
                <a:gd name="T59" fmla="*/ 65 h 543"/>
                <a:gd name="T60" fmla="*/ 98 w 451"/>
                <a:gd name="T61" fmla="*/ 103 h 543"/>
                <a:gd name="T62" fmla="*/ 136 w 451"/>
                <a:gd name="T63" fmla="*/ 71 h 543"/>
                <a:gd name="T64" fmla="*/ 98 w 451"/>
                <a:gd name="T65" fmla="*/ 2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Freeform 32"/>
            <p:cNvSpPr>
              <a:spLocks/>
            </p:cNvSpPr>
            <p:nvPr/>
          </p:nvSpPr>
          <p:spPr bwMode="auto">
            <a:xfrm>
              <a:off x="5207985" y="3997424"/>
              <a:ext cx="584200" cy="454025"/>
            </a:xfrm>
            <a:custGeom>
              <a:avLst/>
              <a:gdLst>
                <a:gd name="T0" fmla="*/ 494 w 533"/>
                <a:gd name="T1" fmla="*/ 338 h 427"/>
                <a:gd name="T2" fmla="*/ 483 w 533"/>
                <a:gd name="T3" fmla="*/ 374 h 427"/>
                <a:gd name="T4" fmla="*/ 468 w 533"/>
                <a:gd name="T5" fmla="*/ 394 h 427"/>
                <a:gd name="T6" fmla="*/ 441 w 533"/>
                <a:gd name="T7" fmla="*/ 426 h 427"/>
                <a:gd name="T8" fmla="*/ 398 w 533"/>
                <a:gd name="T9" fmla="*/ 418 h 427"/>
                <a:gd name="T10" fmla="*/ 365 w 533"/>
                <a:gd name="T11" fmla="*/ 399 h 427"/>
                <a:gd name="T12" fmla="*/ 343 w 533"/>
                <a:gd name="T13" fmla="*/ 409 h 427"/>
                <a:gd name="T14" fmla="*/ 272 w 533"/>
                <a:gd name="T15" fmla="*/ 400 h 427"/>
                <a:gd name="T16" fmla="*/ 270 w 533"/>
                <a:gd name="T17" fmla="*/ 373 h 427"/>
                <a:gd name="T18" fmla="*/ 232 w 533"/>
                <a:gd name="T19" fmla="*/ 347 h 427"/>
                <a:gd name="T20" fmla="*/ 222 w 533"/>
                <a:gd name="T21" fmla="*/ 324 h 427"/>
                <a:gd name="T22" fmla="*/ 237 w 533"/>
                <a:gd name="T23" fmla="*/ 306 h 427"/>
                <a:gd name="T24" fmla="*/ 237 w 533"/>
                <a:gd name="T25" fmla="*/ 292 h 427"/>
                <a:gd name="T26" fmla="*/ 237 w 533"/>
                <a:gd name="T27" fmla="*/ 274 h 427"/>
                <a:gd name="T28" fmla="*/ 282 w 533"/>
                <a:gd name="T29" fmla="*/ 267 h 427"/>
                <a:gd name="T30" fmla="*/ 284 w 533"/>
                <a:gd name="T31" fmla="*/ 249 h 427"/>
                <a:gd name="T32" fmla="*/ 270 w 533"/>
                <a:gd name="T33" fmla="*/ 229 h 427"/>
                <a:gd name="T34" fmla="*/ 244 w 533"/>
                <a:gd name="T35" fmla="*/ 227 h 427"/>
                <a:gd name="T36" fmla="*/ 232 w 533"/>
                <a:gd name="T37" fmla="*/ 251 h 427"/>
                <a:gd name="T38" fmla="*/ 196 w 533"/>
                <a:gd name="T39" fmla="*/ 245 h 427"/>
                <a:gd name="T40" fmla="*/ 186 w 533"/>
                <a:gd name="T41" fmla="*/ 225 h 427"/>
                <a:gd name="T42" fmla="*/ 162 w 533"/>
                <a:gd name="T43" fmla="*/ 213 h 427"/>
                <a:gd name="T44" fmla="*/ 169 w 533"/>
                <a:gd name="T45" fmla="*/ 158 h 427"/>
                <a:gd name="T46" fmla="*/ 164 w 533"/>
                <a:gd name="T47" fmla="*/ 152 h 427"/>
                <a:gd name="T48" fmla="*/ 139 w 533"/>
                <a:gd name="T49" fmla="*/ 154 h 427"/>
                <a:gd name="T50" fmla="*/ 123 w 533"/>
                <a:gd name="T51" fmla="*/ 139 h 427"/>
                <a:gd name="T52" fmla="*/ 78 w 533"/>
                <a:gd name="T53" fmla="*/ 127 h 427"/>
                <a:gd name="T54" fmla="*/ 54 w 533"/>
                <a:gd name="T55" fmla="*/ 103 h 427"/>
                <a:gd name="T56" fmla="*/ 0 w 533"/>
                <a:gd name="T57" fmla="*/ 80 h 427"/>
                <a:gd name="T58" fmla="*/ 4 w 533"/>
                <a:gd name="T59" fmla="*/ 56 h 427"/>
                <a:gd name="T60" fmla="*/ 27 w 533"/>
                <a:gd name="T61" fmla="*/ 49 h 427"/>
                <a:gd name="T62" fmla="*/ 66 w 533"/>
                <a:gd name="T63" fmla="*/ 80 h 427"/>
                <a:gd name="T64" fmla="*/ 78 w 533"/>
                <a:gd name="T65" fmla="*/ 80 h 427"/>
                <a:gd name="T66" fmla="*/ 116 w 533"/>
                <a:gd name="T67" fmla="*/ 78 h 427"/>
                <a:gd name="T68" fmla="*/ 136 w 533"/>
                <a:gd name="T69" fmla="*/ 61 h 427"/>
                <a:gd name="T70" fmla="*/ 166 w 533"/>
                <a:gd name="T71" fmla="*/ 85 h 427"/>
                <a:gd name="T72" fmla="*/ 180 w 533"/>
                <a:gd name="T73" fmla="*/ 63 h 427"/>
                <a:gd name="T74" fmla="*/ 181 w 533"/>
                <a:gd name="T75" fmla="*/ 51 h 427"/>
                <a:gd name="T76" fmla="*/ 206 w 533"/>
                <a:gd name="T77" fmla="*/ 36 h 427"/>
                <a:gd name="T78" fmla="*/ 214 w 533"/>
                <a:gd name="T79" fmla="*/ 4 h 427"/>
                <a:gd name="T80" fmla="*/ 237 w 533"/>
                <a:gd name="T81" fmla="*/ 0 h 427"/>
                <a:gd name="T82" fmla="*/ 300 w 533"/>
                <a:gd name="T83" fmla="*/ 44 h 427"/>
                <a:gd name="T84" fmla="*/ 343 w 533"/>
                <a:gd name="T85" fmla="*/ 61 h 427"/>
                <a:gd name="T86" fmla="*/ 427 w 533"/>
                <a:gd name="T87" fmla="*/ 200 h 427"/>
                <a:gd name="T88" fmla="*/ 422 w 533"/>
                <a:gd name="T89" fmla="*/ 213 h 427"/>
                <a:gd name="T90" fmla="*/ 479 w 533"/>
                <a:gd name="T91" fmla="*/ 240 h 427"/>
                <a:gd name="T92" fmla="*/ 494 w 533"/>
                <a:gd name="T93" fmla="*/ 264 h 427"/>
                <a:gd name="T94" fmla="*/ 519 w 533"/>
                <a:gd name="T95" fmla="*/ 276 h 427"/>
                <a:gd name="T96" fmla="*/ 532 w 533"/>
                <a:gd name="T97" fmla="*/ 302 h 427"/>
                <a:gd name="T98" fmla="*/ 515 w 533"/>
                <a:gd name="T99" fmla="*/ 308 h 427"/>
                <a:gd name="T100" fmla="*/ 487 w 533"/>
                <a:gd name="T101" fmla="*/ 298 h 427"/>
                <a:gd name="T102" fmla="*/ 446 w 533"/>
                <a:gd name="T103" fmla="*/ 298 h 427"/>
                <a:gd name="T104" fmla="*/ 409 w 533"/>
                <a:gd name="T105" fmla="*/ 286 h 427"/>
                <a:gd name="T106" fmla="*/ 398 w 533"/>
                <a:gd name="T107" fmla="*/ 298 h 427"/>
                <a:gd name="T108" fmla="*/ 429 w 533"/>
                <a:gd name="T109" fmla="*/ 308 h 427"/>
                <a:gd name="T110" fmla="*/ 463 w 533"/>
                <a:gd name="T111" fmla="*/ 323 h 427"/>
                <a:gd name="T112" fmla="*/ 494 w 533"/>
                <a:gd name="T113" fmla="*/ 33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 name="Freeform 33"/>
            <p:cNvSpPr>
              <a:spLocks/>
            </p:cNvSpPr>
            <p:nvPr/>
          </p:nvSpPr>
          <p:spPr bwMode="auto">
            <a:xfrm>
              <a:off x="5727098" y="4364136"/>
              <a:ext cx="82550" cy="85725"/>
            </a:xfrm>
            <a:custGeom>
              <a:avLst/>
              <a:gdLst>
                <a:gd name="T0" fmla="*/ 32 w 76"/>
                <a:gd name="T1" fmla="*/ 79 h 80"/>
                <a:gd name="T2" fmla="*/ 0 w 76"/>
                <a:gd name="T3" fmla="*/ 52 h 80"/>
                <a:gd name="T4" fmla="*/ 14 w 76"/>
                <a:gd name="T5" fmla="*/ 33 h 80"/>
                <a:gd name="T6" fmla="*/ 25 w 76"/>
                <a:gd name="T7" fmla="*/ 0 h 80"/>
                <a:gd name="T8" fmla="*/ 58 w 76"/>
                <a:gd name="T9" fmla="*/ 13 h 80"/>
                <a:gd name="T10" fmla="*/ 75 w 76"/>
                <a:gd name="T11" fmla="*/ 35 h 80"/>
                <a:gd name="T12" fmla="*/ 64 w 76"/>
                <a:gd name="T13" fmla="*/ 52 h 80"/>
                <a:gd name="T14" fmla="*/ 32 w 76"/>
                <a:gd name="T15" fmla="*/ 79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 name="Freeform 34"/>
            <p:cNvSpPr>
              <a:spLocks/>
            </p:cNvSpPr>
            <p:nvPr/>
          </p:nvSpPr>
          <p:spPr bwMode="auto">
            <a:xfrm>
              <a:off x="5306410" y="4784824"/>
              <a:ext cx="450850" cy="550862"/>
            </a:xfrm>
            <a:custGeom>
              <a:avLst/>
              <a:gdLst>
                <a:gd name="T0" fmla="*/ 0 w 410"/>
                <a:gd name="T1" fmla="*/ 393 h 515"/>
                <a:gd name="T2" fmla="*/ 15 w 410"/>
                <a:gd name="T3" fmla="*/ 305 h 515"/>
                <a:gd name="T4" fmla="*/ 30 w 410"/>
                <a:gd name="T5" fmla="*/ 284 h 515"/>
                <a:gd name="T6" fmla="*/ 36 w 410"/>
                <a:gd name="T7" fmla="*/ 259 h 515"/>
                <a:gd name="T8" fmla="*/ 52 w 410"/>
                <a:gd name="T9" fmla="*/ 222 h 515"/>
                <a:gd name="T10" fmla="*/ 43 w 410"/>
                <a:gd name="T11" fmla="*/ 208 h 515"/>
                <a:gd name="T12" fmla="*/ 45 w 410"/>
                <a:gd name="T13" fmla="*/ 176 h 515"/>
                <a:gd name="T14" fmla="*/ 87 w 410"/>
                <a:gd name="T15" fmla="*/ 128 h 515"/>
                <a:gd name="T16" fmla="*/ 86 w 410"/>
                <a:gd name="T17" fmla="*/ 97 h 515"/>
                <a:gd name="T18" fmla="*/ 111 w 410"/>
                <a:gd name="T19" fmla="*/ 50 h 515"/>
                <a:gd name="T20" fmla="*/ 139 w 410"/>
                <a:gd name="T21" fmla="*/ 58 h 515"/>
                <a:gd name="T22" fmla="*/ 192 w 410"/>
                <a:gd name="T23" fmla="*/ 19 h 515"/>
                <a:gd name="T24" fmla="*/ 202 w 410"/>
                <a:gd name="T25" fmla="*/ 0 h 515"/>
                <a:gd name="T26" fmla="*/ 235 w 410"/>
                <a:gd name="T27" fmla="*/ 4 h 515"/>
                <a:gd name="T28" fmla="*/ 251 w 410"/>
                <a:gd name="T29" fmla="*/ 48 h 515"/>
                <a:gd name="T30" fmla="*/ 265 w 410"/>
                <a:gd name="T31" fmla="*/ 78 h 515"/>
                <a:gd name="T32" fmla="*/ 300 w 410"/>
                <a:gd name="T33" fmla="*/ 78 h 515"/>
                <a:gd name="T34" fmla="*/ 319 w 410"/>
                <a:gd name="T35" fmla="*/ 50 h 515"/>
                <a:gd name="T36" fmla="*/ 352 w 410"/>
                <a:gd name="T37" fmla="*/ 82 h 515"/>
                <a:gd name="T38" fmla="*/ 409 w 410"/>
                <a:gd name="T39" fmla="*/ 63 h 515"/>
                <a:gd name="T40" fmla="*/ 374 w 410"/>
                <a:gd name="T41" fmla="*/ 145 h 515"/>
                <a:gd name="T42" fmla="*/ 352 w 410"/>
                <a:gd name="T43" fmla="*/ 135 h 515"/>
                <a:gd name="T44" fmla="*/ 340 w 410"/>
                <a:gd name="T45" fmla="*/ 144 h 515"/>
                <a:gd name="T46" fmla="*/ 338 w 410"/>
                <a:gd name="T47" fmla="*/ 150 h 515"/>
                <a:gd name="T48" fmla="*/ 357 w 410"/>
                <a:gd name="T49" fmla="*/ 172 h 515"/>
                <a:gd name="T50" fmla="*/ 352 w 410"/>
                <a:gd name="T51" fmla="*/ 249 h 515"/>
                <a:gd name="T52" fmla="*/ 357 w 410"/>
                <a:gd name="T53" fmla="*/ 273 h 515"/>
                <a:gd name="T54" fmla="*/ 352 w 410"/>
                <a:gd name="T55" fmla="*/ 281 h 515"/>
                <a:gd name="T56" fmla="*/ 327 w 410"/>
                <a:gd name="T57" fmla="*/ 276 h 515"/>
                <a:gd name="T58" fmla="*/ 315 w 410"/>
                <a:gd name="T59" fmla="*/ 290 h 515"/>
                <a:gd name="T60" fmla="*/ 324 w 410"/>
                <a:gd name="T61" fmla="*/ 311 h 515"/>
                <a:gd name="T62" fmla="*/ 295 w 410"/>
                <a:gd name="T63" fmla="*/ 337 h 515"/>
                <a:gd name="T64" fmla="*/ 303 w 410"/>
                <a:gd name="T65" fmla="*/ 347 h 515"/>
                <a:gd name="T66" fmla="*/ 275 w 410"/>
                <a:gd name="T67" fmla="*/ 362 h 515"/>
                <a:gd name="T68" fmla="*/ 279 w 410"/>
                <a:gd name="T69" fmla="*/ 381 h 515"/>
                <a:gd name="T70" fmla="*/ 270 w 410"/>
                <a:gd name="T71" fmla="*/ 391 h 515"/>
                <a:gd name="T72" fmla="*/ 235 w 410"/>
                <a:gd name="T73" fmla="*/ 391 h 515"/>
                <a:gd name="T74" fmla="*/ 215 w 410"/>
                <a:gd name="T75" fmla="*/ 408 h 515"/>
                <a:gd name="T76" fmla="*/ 212 w 410"/>
                <a:gd name="T77" fmla="*/ 415 h 515"/>
                <a:gd name="T78" fmla="*/ 229 w 410"/>
                <a:gd name="T79" fmla="*/ 427 h 515"/>
                <a:gd name="T80" fmla="*/ 210 w 410"/>
                <a:gd name="T81" fmla="*/ 457 h 515"/>
                <a:gd name="T82" fmla="*/ 185 w 410"/>
                <a:gd name="T83" fmla="*/ 489 h 515"/>
                <a:gd name="T84" fmla="*/ 173 w 410"/>
                <a:gd name="T85" fmla="*/ 485 h 515"/>
                <a:gd name="T86" fmla="*/ 149 w 410"/>
                <a:gd name="T87" fmla="*/ 514 h 515"/>
                <a:gd name="T88" fmla="*/ 119 w 410"/>
                <a:gd name="T89" fmla="*/ 450 h 515"/>
                <a:gd name="T90" fmla="*/ 92 w 410"/>
                <a:gd name="T91" fmla="*/ 415 h 515"/>
                <a:gd name="T92" fmla="*/ 75 w 410"/>
                <a:gd name="T93" fmla="*/ 417 h 515"/>
                <a:gd name="T94" fmla="*/ 63 w 410"/>
                <a:gd name="T95" fmla="*/ 408 h 515"/>
                <a:gd name="T96" fmla="*/ 0 w 410"/>
                <a:gd name="T97" fmla="*/ 39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4" name="Freeform 35"/>
            <p:cNvSpPr>
              <a:spLocks/>
            </p:cNvSpPr>
            <p:nvPr/>
          </p:nvSpPr>
          <p:spPr bwMode="auto">
            <a:xfrm>
              <a:off x="5447698" y="4403824"/>
              <a:ext cx="395287" cy="452437"/>
            </a:xfrm>
            <a:custGeom>
              <a:avLst/>
              <a:gdLst>
                <a:gd name="T0" fmla="*/ 261 w 361"/>
                <a:gd name="T1" fmla="*/ 399 h 420"/>
                <a:gd name="T2" fmla="*/ 205 w 361"/>
                <a:gd name="T3" fmla="*/ 419 h 420"/>
                <a:gd name="T4" fmla="*/ 172 w 361"/>
                <a:gd name="T5" fmla="*/ 386 h 420"/>
                <a:gd name="T6" fmla="*/ 152 w 361"/>
                <a:gd name="T7" fmla="*/ 414 h 420"/>
                <a:gd name="T8" fmla="*/ 118 w 361"/>
                <a:gd name="T9" fmla="*/ 414 h 420"/>
                <a:gd name="T10" fmla="*/ 104 w 361"/>
                <a:gd name="T11" fmla="*/ 384 h 420"/>
                <a:gd name="T12" fmla="*/ 88 w 361"/>
                <a:gd name="T13" fmla="*/ 340 h 420"/>
                <a:gd name="T14" fmla="*/ 55 w 361"/>
                <a:gd name="T15" fmla="*/ 336 h 420"/>
                <a:gd name="T16" fmla="*/ 22 w 361"/>
                <a:gd name="T17" fmla="*/ 272 h 420"/>
                <a:gd name="T18" fmla="*/ 0 w 361"/>
                <a:gd name="T19" fmla="*/ 241 h 420"/>
                <a:gd name="T20" fmla="*/ 15 w 361"/>
                <a:gd name="T21" fmla="*/ 226 h 420"/>
                <a:gd name="T22" fmla="*/ 22 w 361"/>
                <a:gd name="T23" fmla="*/ 219 h 420"/>
                <a:gd name="T24" fmla="*/ 57 w 361"/>
                <a:gd name="T25" fmla="*/ 168 h 420"/>
                <a:gd name="T26" fmla="*/ 55 w 361"/>
                <a:gd name="T27" fmla="*/ 126 h 420"/>
                <a:gd name="T28" fmla="*/ 68 w 361"/>
                <a:gd name="T29" fmla="*/ 108 h 420"/>
                <a:gd name="T30" fmla="*/ 94 w 361"/>
                <a:gd name="T31" fmla="*/ 104 h 420"/>
                <a:gd name="T32" fmla="*/ 104 w 361"/>
                <a:gd name="T33" fmla="*/ 92 h 420"/>
                <a:gd name="T34" fmla="*/ 94 w 361"/>
                <a:gd name="T35" fmla="*/ 73 h 420"/>
                <a:gd name="T36" fmla="*/ 106 w 361"/>
                <a:gd name="T37" fmla="*/ 51 h 420"/>
                <a:gd name="T38" fmla="*/ 106 w 361"/>
                <a:gd name="T39" fmla="*/ 14 h 420"/>
                <a:gd name="T40" fmla="*/ 128 w 361"/>
                <a:gd name="T41" fmla="*/ 4 h 420"/>
                <a:gd name="T42" fmla="*/ 160 w 361"/>
                <a:gd name="T43" fmla="*/ 24 h 420"/>
                <a:gd name="T44" fmla="*/ 205 w 361"/>
                <a:gd name="T45" fmla="*/ 31 h 420"/>
                <a:gd name="T46" fmla="*/ 230 w 361"/>
                <a:gd name="T47" fmla="*/ 0 h 420"/>
                <a:gd name="T48" fmla="*/ 266 w 361"/>
                <a:gd name="T49" fmla="*/ 28 h 420"/>
                <a:gd name="T50" fmla="*/ 250 w 361"/>
                <a:gd name="T51" fmla="*/ 37 h 420"/>
                <a:gd name="T52" fmla="*/ 232 w 361"/>
                <a:gd name="T53" fmla="*/ 64 h 420"/>
                <a:gd name="T54" fmla="*/ 205 w 361"/>
                <a:gd name="T55" fmla="*/ 73 h 420"/>
                <a:gd name="T56" fmla="*/ 198 w 361"/>
                <a:gd name="T57" fmla="*/ 79 h 420"/>
                <a:gd name="T58" fmla="*/ 220 w 361"/>
                <a:gd name="T59" fmla="*/ 94 h 420"/>
                <a:gd name="T60" fmla="*/ 270 w 361"/>
                <a:gd name="T61" fmla="*/ 73 h 420"/>
                <a:gd name="T62" fmla="*/ 350 w 361"/>
                <a:gd name="T63" fmla="*/ 105 h 420"/>
                <a:gd name="T64" fmla="*/ 360 w 361"/>
                <a:gd name="T65" fmla="*/ 174 h 420"/>
                <a:gd name="T66" fmla="*/ 326 w 361"/>
                <a:gd name="T67" fmla="*/ 174 h 420"/>
                <a:gd name="T68" fmla="*/ 324 w 361"/>
                <a:gd name="T69" fmla="*/ 194 h 420"/>
                <a:gd name="T70" fmla="*/ 340 w 361"/>
                <a:gd name="T71" fmla="*/ 224 h 420"/>
                <a:gd name="T72" fmla="*/ 326 w 361"/>
                <a:gd name="T73" fmla="*/ 241 h 420"/>
                <a:gd name="T74" fmla="*/ 343 w 361"/>
                <a:gd name="T75" fmla="*/ 266 h 420"/>
                <a:gd name="T76" fmla="*/ 316 w 361"/>
                <a:gd name="T77" fmla="*/ 300 h 420"/>
                <a:gd name="T78" fmla="*/ 306 w 361"/>
                <a:gd name="T79" fmla="*/ 284 h 420"/>
                <a:gd name="T80" fmla="*/ 266 w 361"/>
                <a:gd name="T81" fmla="*/ 384 h 420"/>
                <a:gd name="T82" fmla="*/ 261 w 361"/>
                <a:gd name="T83" fmla="*/ 39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 name="Freeform 36"/>
            <p:cNvSpPr>
              <a:spLocks/>
            </p:cNvSpPr>
            <p:nvPr/>
          </p:nvSpPr>
          <p:spPr bwMode="auto">
            <a:xfrm>
              <a:off x="5803298" y="5132486"/>
              <a:ext cx="168275" cy="333375"/>
            </a:xfrm>
            <a:custGeom>
              <a:avLst/>
              <a:gdLst>
                <a:gd name="T0" fmla="*/ 0 w 152"/>
                <a:gd name="T1" fmla="*/ 151 h 313"/>
                <a:gd name="T2" fmla="*/ 0 w 152"/>
                <a:gd name="T3" fmla="*/ 200 h 313"/>
                <a:gd name="T4" fmla="*/ 10 w 152"/>
                <a:gd name="T5" fmla="*/ 252 h 313"/>
                <a:gd name="T6" fmla="*/ 40 w 152"/>
                <a:gd name="T7" fmla="*/ 271 h 313"/>
                <a:gd name="T8" fmla="*/ 59 w 152"/>
                <a:gd name="T9" fmla="*/ 312 h 313"/>
                <a:gd name="T10" fmla="*/ 70 w 152"/>
                <a:gd name="T11" fmla="*/ 252 h 313"/>
                <a:gd name="T12" fmla="*/ 99 w 152"/>
                <a:gd name="T13" fmla="*/ 217 h 313"/>
                <a:gd name="T14" fmla="*/ 151 w 152"/>
                <a:gd name="T15" fmla="*/ 65 h 313"/>
                <a:gd name="T16" fmla="*/ 151 w 152"/>
                <a:gd name="T17" fmla="*/ 16 h 313"/>
                <a:gd name="T18" fmla="*/ 124 w 152"/>
                <a:gd name="T19" fmla="*/ 0 h 313"/>
                <a:gd name="T20" fmla="*/ 75 w 152"/>
                <a:gd name="T21" fmla="*/ 21 h 313"/>
                <a:gd name="T22" fmla="*/ 0 w 152"/>
                <a:gd name="T23" fmla="*/ 1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 name="Freeform 37"/>
            <p:cNvSpPr>
              <a:spLocks/>
            </p:cNvSpPr>
            <p:nvPr/>
          </p:nvSpPr>
          <p:spPr bwMode="auto">
            <a:xfrm>
              <a:off x="5046060" y="3648174"/>
              <a:ext cx="692150" cy="447675"/>
            </a:xfrm>
            <a:custGeom>
              <a:avLst/>
              <a:gdLst>
                <a:gd name="T0" fmla="*/ 139 w 629"/>
                <a:gd name="T1" fmla="*/ 403 h 418"/>
                <a:gd name="T2" fmla="*/ 144 w 629"/>
                <a:gd name="T3" fmla="*/ 380 h 418"/>
                <a:gd name="T4" fmla="*/ 166 w 629"/>
                <a:gd name="T5" fmla="*/ 373 h 418"/>
                <a:gd name="T6" fmla="*/ 206 w 629"/>
                <a:gd name="T7" fmla="*/ 403 h 418"/>
                <a:gd name="T8" fmla="*/ 219 w 629"/>
                <a:gd name="T9" fmla="*/ 403 h 418"/>
                <a:gd name="T10" fmla="*/ 258 w 629"/>
                <a:gd name="T11" fmla="*/ 401 h 418"/>
                <a:gd name="T12" fmla="*/ 279 w 629"/>
                <a:gd name="T13" fmla="*/ 384 h 418"/>
                <a:gd name="T14" fmla="*/ 310 w 629"/>
                <a:gd name="T15" fmla="*/ 408 h 418"/>
                <a:gd name="T16" fmla="*/ 323 w 629"/>
                <a:gd name="T17" fmla="*/ 386 h 418"/>
                <a:gd name="T18" fmla="*/ 325 w 629"/>
                <a:gd name="T19" fmla="*/ 376 h 418"/>
                <a:gd name="T20" fmla="*/ 350 w 629"/>
                <a:gd name="T21" fmla="*/ 360 h 418"/>
                <a:gd name="T22" fmla="*/ 359 w 629"/>
                <a:gd name="T23" fmla="*/ 327 h 418"/>
                <a:gd name="T24" fmla="*/ 382 w 629"/>
                <a:gd name="T25" fmla="*/ 322 h 418"/>
                <a:gd name="T26" fmla="*/ 454 w 629"/>
                <a:gd name="T27" fmla="*/ 208 h 418"/>
                <a:gd name="T28" fmla="*/ 440 w 629"/>
                <a:gd name="T29" fmla="*/ 190 h 418"/>
                <a:gd name="T30" fmla="*/ 454 w 629"/>
                <a:gd name="T31" fmla="*/ 178 h 418"/>
                <a:gd name="T32" fmla="*/ 470 w 629"/>
                <a:gd name="T33" fmla="*/ 183 h 418"/>
                <a:gd name="T34" fmla="*/ 491 w 629"/>
                <a:gd name="T35" fmla="*/ 172 h 418"/>
                <a:gd name="T36" fmla="*/ 503 w 629"/>
                <a:gd name="T37" fmla="*/ 144 h 418"/>
                <a:gd name="T38" fmla="*/ 560 w 629"/>
                <a:gd name="T39" fmla="*/ 94 h 418"/>
                <a:gd name="T40" fmla="*/ 604 w 629"/>
                <a:gd name="T41" fmla="*/ 78 h 418"/>
                <a:gd name="T42" fmla="*/ 628 w 629"/>
                <a:gd name="T43" fmla="*/ 59 h 418"/>
                <a:gd name="T44" fmla="*/ 621 w 629"/>
                <a:gd name="T45" fmla="*/ 18 h 418"/>
                <a:gd name="T46" fmla="*/ 592 w 629"/>
                <a:gd name="T47" fmla="*/ 15 h 418"/>
                <a:gd name="T48" fmla="*/ 522 w 629"/>
                <a:gd name="T49" fmla="*/ 22 h 418"/>
                <a:gd name="T50" fmla="*/ 476 w 629"/>
                <a:gd name="T51" fmla="*/ 0 h 418"/>
                <a:gd name="T52" fmla="*/ 449 w 629"/>
                <a:gd name="T53" fmla="*/ 4 h 418"/>
                <a:gd name="T54" fmla="*/ 378 w 629"/>
                <a:gd name="T55" fmla="*/ 94 h 418"/>
                <a:gd name="T56" fmla="*/ 359 w 629"/>
                <a:gd name="T57" fmla="*/ 104 h 418"/>
                <a:gd name="T58" fmla="*/ 312 w 629"/>
                <a:gd name="T59" fmla="*/ 86 h 418"/>
                <a:gd name="T60" fmla="*/ 310 w 629"/>
                <a:gd name="T61" fmla="*/ 63 h 418"/>
                <a:gd name="T62" fmla="*/ 300 w 629"/>
                <a:gd name="T63" fmla="*/ 25 h 418"/>
                <a:gd name="T64" fmla="*/ 274 w 629"/>
                <a:gd name="T65" fmla="*/ 9 h 418"/>
                <a:gd name="T66" fmla="*/ 235 w 629"/>
                <a:gd name="T67" fmla="*/ 20 h 418"/>
                <a:gd name="T68" fmla="*/ 209 w 629"/>
                <a:gd name="T69" fmla="*/ 2 h 418"/>
                <a:gd name="T70" fmla="*/ 171 w 629"/>
                <a:gd name="T71" fmla="*/ 49 h 418"/>
                <a:gd name="T72" fmla="*/ 131 w 629"/>
                <a:gd name="T73" fmla="*/ 59 h 418"/>
                <a:gd name="T74" fmla="*/ 75 w 629"/>
                <a:gd name="T75" fmla="*/ 107 h 418"/>
                <a:gd name="T76" fmla="*/ 16 w 629"/>
                <a:gd name="T77" fmla="*/ 216 h 418"/>
                <a:gd name="T78" fmla="*/ 32 w 629"/>
                <a:gd name="T79" fmla="*/ 244 h 418"/>
                <a:gd name="T80" fmla="*/ 28 w 629"/>
                <a:gd name="T81" fmla="*/ 256 h 418"/>
                <a:gd name="T82" fmla="*/ 28 w 629"/>
                <a:gd name="T83" fmla="*/ 269 h 418"/>
                <a:gd name="T84" fmla="*/ 36 w 629"/>
                <a:gd name="T85" fmla="*/ 280 h 418"/>
                <a:gd name="T86" fmla="*/ 55 w 629"/>
                <a:gd name="T87" fmla="*/ 269 h 418"/>
                <a:gd name="T88" fmla="*/ 88 w 629"/>
                <a:gd name="T89" fmla="*/ 261 h 418"/>
                <a:gd name="T90" fmla="*/ 0 w 629"/>
                <a:gd name="T91" fmla="*/ 355 h 418"/>
                <a:gd name="T92" fmla="*/ 0 w 629"/>
                <a:gd name="T93" fmla="*/ 380 h 418"/>
                <a:gd name="T94" fmla="*/ 18 w 629"/>
                <a:gd name="T95" fmla="*/ 384 h 418"/>
                <a:gd name="T96" fmla="*/ 59 w 629"/>
                <a:gd name="T97" fmla="*/ 417 h 418"/>
                <a:gd name="T98" fmla="*/ 121 w 629"/>
                <a:gd name="T99" fmla="*/ 408 h 418"/>
                <a:gd name="T100" fmla="*/ 139 w 629"/>
                <a:gd name="T101" fmla="*/ 40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Freeform 38"/>
            <p:cNvSpPr>
              <a:spLocks noChangeAspect="1"/>
            </p:cNvSpPr>
            <p:nvPr/>
          </p:nvSpPr>
          <p:spPr bwMode="auto">
            <a:xfrm>
              <a:off x="4077685" y="4422874"/>
              <a:ext cx="544513" cy="488950"/>
            </a:xfrm>
            <a:custGeom>
              <a:avLst/>
              <a:gdLst>
                <a:gd name="T0" fmla="*/ 87 w 353"/>
                <a:gd name="T1" fmla="*/ 307 h 330"/>
                <a:gd name="T2" fmla="*/ 117 w 353"/>
                <a:gd name="T3" fmla="*/ 285 h 330"/>
                <a:gd name="T4" fmla="*/ 156 w 353"/>
                <a:gd name="T5" fmla="*/ 253 h 330"/>
                <a:gd name="T6" fmla="*/ 215 w 353"/>
                <a:gd name="T7" fmla="*/ 261 h 330"/>
                <a:gd name="T8" fmla="*/ 219 w 353"/>
                <a:gd name="T9" fmla="*/ 285 h 330"/>
                <a:gd name="T10" fmla="*/ 296 w 353"/>
                <a:gd name="T11" fmla="*/ 316 h 330"/>
                <a:gd name="T12" fmla="*/ 255 w 353"/>
                <a:gd name="T13" fmla="*/ 208 h 330"/>
                <a:gd name="T14" fmla="*/ 236 w 353"/>
                <a:gd name="T15" fmla="*/ 169 h 330"/>
                <a:gd name="T16" fmla="*/ 239 w 353"/>
                <a:gd name="T17" fmla="*/ 136 h 330"/>
                <a:gd name="T18" fmla="*/ 294 w 353"/>
                <a:gd name="T19" fmla="*/ 129 h 330"/>
                <a:gd name="T20" fmla="*/ 336 w 353"/>
                <a:gd name="T21" fmla="*/ 102 h 330"/>
                <a:gd name="T22" fmla="*/ 353 w 353"/>
                <a:gd name="T23" fmla="*/ 91 h 330"/>
                <a:gd name="T24" fmla="*/ 344 w 353"/>
                <a:gd name="T25" fmla="*/ 52 h 330"/>
                <a:gd name="T26" fmla="*/ 302 w 353"/>
                <a:gd name="T27" fmla="*/ 24 h 330"/>
                <a:gd name="T28" fmla="*/ 260 w 353"/>
                <a:gd name="T29" fmla="*/ 15 h 330"/>
                <a:gd name="T30" fmla="*/ 215 w 353"/>
                <a:gd name="T31" fmla="*/ 0 h 330"/>
                <a:gd name="T32" fmla="*/ 221 w 353"/>
                <a:gd name="T33" fmla="*/ 31 h 330"/>
                <a:gd name="T34" fmla="*/ 222 w 353"/>
                <a:gd name="T35" fmla="*/ 48 h 330"/>
                <a:gd name="T36" fmla="*/ 204 w 353"/>
                <a:gd name="T37" fmla="*/ 66 h 330"/>
                <a:gd name="T38" fmla="*/ 195 w 353"/>
                <a:gd name="T39" fmla="*/ 94 h 330"/>
                <a:gd name="T40" fmla="*/ 183 w 353"/>
                <a:gd name="T41" fmla="*/ 115 h 330"/>
                <a:gd name="T42" fmla="*/ 153 w 353"/>
                <a:gd name="T43" fmla="*/ 117 h 330"/>
                <a:gd name="T44" fmla="*/ 150 w 353"/>
                <a:gd name="T45" fmla="*/ 138 h 330"/>
                <a:gd name="T46" fmla="*/ 132 w 353"/>
                <a:gd name="T47" fmla="*/ 172 h 330"/>
                <a:gd name="T48" fmla="*/ 107 w 353"/>
                <a:gd name="T49" fmla="*/ 178 h 330"/>
                <a:gd name="T50" fmla="*/ 101 w 353"/>
                <a:gd name="T51" fmla="*/ 153 h 330"/>
                <a:gd name="T52" fmla="*/ 69 w 353"/>
                <a:gd name="T53" fmla="*/ 168 h 330"/>
                <a:gd name="T54" fmla="*/ 44 w 353"/>
                <a:gd name="T55" fmla="*/ 147 h 330"/>
                <a:gd name="T56" fmla="*/ 26 w 353"/>
                <a:gd name="T57" fmla="*/ 163 h 330"/>
                <a:gd name="T58" fmla="*/ 24 w 353"/>
                <a:gd name="T59" fmla="*/ 193 h 330"/>
                <a:gd name="T60" fmla="*/ 6 w 353"/>
                <a:gd name="T61" fmla="*/ 208 h 330"/>
                <a:gd name="T62" fmla="*/ 11 w 353"/>
                <a:gd name="T63" fmla="*/ 229 h 330"/>
                <a:gd name="T64" fmla="*/ 30 w 353"/>
                <a:gd name="T65" fmla="*/ 243 h 330"/>
                <a:gd name="T66" fmla="*/ 39 w 353"/>
                <a:gd name="T67" fmla="*/ 268 h 330"/>
                <a:gd name="T68" fmla="*/ 63 w 353"/>
                <a:gd name="T69" fmla="*/ 273 h 330"/>
                <a:gd name="T70" fmla="*/ 77 w 353"/>
                <a:gd name="T71" fmla="*/ 29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1" name="组合 40"/>
          <p:cNvGrpSpPr/>
          <p:nvPr/>
        </p:nvGrpSpPr>
        <p:grpSpPr>
          <a:xfrm>
            <a:off x="5405104" y="3487119"/>
            <a:ext cx="306930" cy="306930"/>
            <a:chOff x="3203848" y="1197434"/>
            <a:chExt cx="450946" cy="450946"/>
          </a:xfrm>
        </p:grpSpPr>
        <p:sp>
          <p:nvSpPr>
            <p:cNvPr id="38" name="流程图: 联系 37"/>
            <p:cNvSpPr/>
            <p:nvPr/>
          </p:nvSpPr>
          <p:spPr>
            <a:xfrm>
              <a:off x="3203848" y="1197434"/>
              <a:ext cx="450946" cy="450946"/>
            </a:xfrm>
            <a:prstGeom prst="flowChartConnector">
              <a:avLst/>
            </a:prstGeom>
            <a:solidFill>
              <a:srgbClr val="26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联系 38"/>
            <p:cNvSpPr/>
            <p:nvPr/>
          </p:nvSpPr>
          <p:spPr>
            <a:xfrm>
              <a:off x="3350230" y="1336557"/>
              <a:ext cx="172700" cy="1727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联系 39"/>
            <p:cNvSpPr/>
            <p:nvPr/>
          </p:nvSpPr>
          <p:spPr>
            <a:xfrm>
              <a:off x="3285305" y="1278891"/>
              <a:ext cx="288032" cy="288032"/>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3" name="直接连接符 42"/>
          <p:cNvCxnSpPr>
            <a:stCxn id="38" idx="2"/>
          </p:cNvCxnSpPr>
          <p:nvPr/>
        </p:nvCxnSpPr>
        <p:spPr>
          <a:xfrm flipH="1">
            <a:off x="4547516" y="3640584"/>
            <a:ext cx="857588" cy="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779912" y="3406229"/>
            <a:ext cx="791177" cy="461665"/>
          </a:xfrm>
          <a:prstGeom prst="rect">
            <a:avLst/>
          </a:prstGeom>
          <a:noFill/>
        </p:spPr>
        <p:txBody>
          <a:bodyPr wrap="square" rtlCol="0">
            <a:spAutoFit/>
          </a:bodyPr>
          <a:lstStyle/>
          <a:p>
            <a:r>
              <a:rPr lang="en-US" altLang="zh-CN" sz="2400" b="1" dirty="0" smtClean="0">
                <a:solidFill>
                  <a:schemeClr val="bg1"/>
                </a:solidFill>
              </a:rPr>
              <a:t>30</a:t>
            </a:r>
            <a:r>
              <a:rPr lang="en-US" altLang="zh-CN" sz="2400" b="1" dirty="0">
                <a:solidFill>
                  <a:schemeClr val="bg1"/>
                </a:solidFill>
              </a:rPr>
              <a:t>%</a:t>
            </a:r>
            <a:endParaRPr lang="zh-CN" altLang="en-US" sz="2400" b="1" dirty="0">
              <a:solidFill>
                <a:schemeClr val="bg1"/>
              </a:solidFill>
            </a:endParaRPr>
          </a:p>
        </p:txBody>
      </p:sp>
      <p:grpSp>
        <p:nvGrpSpPr>
          <p:cNvPr id="47" name="组合 46"/>
          <p:cNvGrpSpPr/>
          <p:nvPr/>
        </p:nvGrpSpPr>
        <p:grpSpPr>
          <a:xfrm>
            <a:off x="3824692" y="3784374"/>
            <a:ext cx="746397" cy="338554"/>
            <a:chOff x="3824692" y="3784374"/>
            <a:chExt cx="746397" cy="338554"/>
          </a:xfrm>
        </p:grpSpPr>
        <p:sp>
          <p:nvSpPr>
            <p:cNvPr id="45" name="矩形 44"/>
            <p:cNvSpPr/>
            <p:nvPr/>
          </p:nvSpPr>
          <p:spPr>
            <a:xfrm>
              <a:off x="3824692" y="3808117"/>
              <a:ext cx="746397" cy="27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3848266" y="3784374"/>
              <a:ext cx="722823" cy="338554"/>
            </a:xfrm>
            <a:prstGeom prst="rect">
              <a:avLst/>
            </a:prstGeom>
            <a:noFill/>
          </p:spPr>
          <p:txBody>
            <a:bodyPr wrap="square" rtlCol="0">
              <a:spAutoFit/>
            </a:bodyPr>
            <a:lstStyle/>
            <a:p>
              <a:pPr algn="ctr"/>
              <a:r>
                <a:rPr lang="zh-CN" altLang="en-US" sz="1600" dirty="0" smtClean="0">
                  <a:solidFill>
                    <a:srgbClr val="265A9A"/>
                  </a:solidFill>
                  <a:latin typeface="微软雅黑" panose="020B0503020204020204" pitchFamily="34" charset="-122"/>
                  <a:ea typeface="微软雅黑" panose="020B0503020204020204" pitchFamily="34" charset="-122"/>
                </a:rPr>
                <a:t>广西</a:t>
              </a:r>
              <a:endParaRPr lang="zh-CN" altLang="en-US" sz="1600" dirty="0">
                <a:solidFill>
                  <a:srgbClr val="265A9A"/>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3707904" y="4083918"/>
            <a:ext cx="155683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515760" y="2458443"/>
            <a:ext cx="306930" cy="306930"/>
            <a:chOff x="3203848" y="1197434"/>
            <a:chExt cx="450946" cy="450946"/>
          </a:xfrm>
        </p:grpSpPr>
        <p:sp>
          <p:nvSpPr>
            <p:cNvPr id="50" name="流程图: 联系 49"/>
            <p:cNvSpPr/>
            <p:nvPr/>
          </p:nvSpPr>
          <p:spPr>
            <a:xfrm>
              <a:off x="3203848" y="1197434"/>
              <a:ext cx="450946" cy="450946"/>
            </a:xfrm>
            <a:prstGeom prst="flowChartConnector">
              <a:avLst/>
            </a:prstGeom>
            <a:solidFill>
              <a:srgbClr val="26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联系 50"/>
            <p:cNvSpPr/>
            <p:nvPr/>
          </p:nvSpPr>
          <p:spPr>
            <a:xfrm>
              <a:off x="3350230" y="1336557"/>
              <a:ext cx="172700" cy="1727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联系 51"/>
            <p:cNvSpPr/>
            <p:nvPr/>
          </p:nvSpPr>
          <p:spPr>
            <a:xfrm>
              <a:off x="3285305" y="1278891"/>
              <a:ext cx="288032" cy="288032"/>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4" name="直接连接符 53"/>
          <p:cNvCxnSpPr/>
          <p:nvPr/>
        </p:nvCxnSpPr>
        <p:spPr>
          <a:xfrm>
            <a:off x="6653861" y="2618049"/>
            <a:ext cx="699785" cy="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308304" y="2368363"/>
            <a:ext cx="791177" cy="461665"/>
          </a:xfrm>
          <a:prstGeom prst="rect">
            <a:avLst/>
          </a:prstGeom>
          <a:noFill/>
        </p:spPr>
        <p:txBody>
          <a:bodyPr wrap="square" rtlCol="0">
            <a:spAutoFit/>
          </a:bodyPr>
          <a:lstStyle/>
          <a:p>
            <a:r>
              <a:rPr lang="en-US" altLang="zh-CN" sz="2400" b="1" dirty="0" smtClean="0">
                <a:solidFill>
                  <a:schemeClr val="bg1"/>
                </a:solidFill>
              </a:rPr>
              <a:t>50</a:t>
            </a:r>
            <a:r>
              <a:rPr lang="en-US" altLang="zh-CN" sz="2400" b="1" dirty="0">
                <a:solidFill>
                  <a:schemeClr val="bg1"/>
                </a:solidFill>
              </a:rPr>
              <a:t>%</a:t>
            </a:r>
            <a:endParaRPr lang="zh-CN" altLang="en-US" sz="2400" b="1" dirty="0">
              <a:solidFill>
                <a:schemeClr val="bg1"/>
              </a:solidFill>
            </a:endParaRPr>
          </a:p>
        </p:txBody>
      </p:sp>
      <p:grpSp>
        <p:nvGrpSpPr>
          <p:cNvPr id="57" name="组合 56"/>
          <p:cNvGrpSpPr/>
          <p:nvPr/>
        </p:nvGrpSpPr>
        <p:grpSpPr>
          <a:xfrm>
            <a:off x="7353084" y="2746508"/>
            <a:ext cx="746397" cy="338554"/>
            <a:chOff x="3824692" y="3784374"/>
            <a:chExt cx="746397" cy="338554"/>
          </a:xfrm>
        </p:grpSpPr>
        <p:sp>
          <p:nvSpPr>
            <p:cNvPr id="58" name="矩形 57"/>
            <p:cNvSpPr/>
            <p:nvPr/>
          </p:nvSpPr>
          <p:spPr>
            <a:xfrm>
              <a:off x="3824692" y="3808117"/>
              <a:ext cx="746397" cy="27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3848266" y="3784374"/>
              <a:ext cx="722823" cy="338554"/>
            </a:xfrm>
            <a:prstGeom prst="rect">
              <a:avLst/>
            </a:prstGeom>
            <a:noFill/>
          </p:spPr>
          <p:txBody>
            <a:bodyPr wrap="square" rtlCol="0">
              <a:spAutoFit/>
            </a:bodyPr>
            <a:lstStyle/>
            <a:p>
              <a:pPr algn="ctr"/>
              <a:r>
                <a:rPr lang="zh-CN" altLang="en-US" sz="1600" dirty="0" smtClean="0">
                  <a:solidFill>
                    <a:srgbClr val="265A9A"/>
                  </a:solidFill>
                  <a:latin typeface="微软雅黑" panose="020B0503020204020204" pitchFamily="34" charset="-122"/>
                  <a:ea typeface="微软雅黑" panose="020B0503020204020204" pitchFamily="34" charset="-122"/>
                </a:rPr>
                <a:t>山东</a:t>
              </a:r>
              <a:endParaRPr lang="zh-CN" altLang="en-US" sz="1600" dirty="0">
                <a:solidFill>
                  <a:srgbClr val="265A9A"/>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7236296" y="3046052"/>
            <a:ext cx="155683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6321216" y="3513319"/>
            <a:ext cx="306930" cy="306930"/>
            <a:chOff x="3203848" y="1197434"/>
            <a:chExt cx="450946" cy="450946"/>
          </a:xfrm>
        </p:grpSpPr>
        <p:sp>
          <p:nvSpPr>
            <p:cNvPr id="64" name="流程图: 联系 63"/>
            <p:cNvSpPr/>
            <p:nvPr/>
          </p:nvSpPr>
          <p:spPr>
            <a:xfrm>
              <a:off x="3203848" y="1197434"/>
              <a:ext cx="450946" cy="450946"/>
            </a:xfrm>
            <a:prstGeom prst="flowChartConnector">
              <a:avLst/>
            </a:prstGeom>
            <a:solidFill>
              <a:srgbClr val="26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流程图: 联系 64"/>
            <p:cNvSpPr/>
            <p:nvPr/>
          </p:nvSpPr>
          <p:spPr>
            <a:xfrm>
              <a:off x="3350230" y="1336557"/>
              <a:ext cx="172700" cy="1727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流程图: 联系 65"/>
            <p:cNvSpPr/>
            <p:nvPr/>
          </p:nvSpPr>
          <p:spPr>
            <a:xfrm>
              <a:off x="3285305" y="1278891"/>
              <a:ext cx="288032" cy="288032"/>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7" name="直接连接符 66"/>
          <p:cNvCxnSpPr>
            <a:endCxn id="68" idx="1"/>
          </p:cNvCxnSpPr>
          <p:nvPr/>
        </p:nvCxnSpPr>
        <p:spPr>
          <a:xfrm flipV="1">
            <a:off x="6459317" y="3659523"/>
            <a:ext cx="848986" cy="13402"/>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308303" y="3428690"/>
            <a:ext cx="791177" cy="461665"/>
          </a:xfrm>
          <a:prstGeom prst="rect">
            <a:avLst/>
          </a:prstGeom>
          <a:noFill/>
        </p:spPr>
        <p:txBody>
          <a:bodyPr wrap="square" rtlCol="0">
            <a:spAutoFit/>
          </a:bodyPr>
          <a:lstStyle/>
          <a:p>
            <a:r>
              <a:rPr lang="en-US" altLang="zh-CN" sz="2400" b="1" dirty="0" smtClean="0">
                <a:solidFill>
                  <a:schemeClr val="bg1"/>
                </a:solidFill>
              </a:rPr>
              <a:t>60</a:t>
            </a:r>
            <a:r>
              <a:rPr lang="en-US" altLang="zh-CN" sz="2400" b="1" dirty="0">
                <a:solidFill>
                  <a:schemeClr val="bg1"/>
                </a:solidFill>
              </a:rPr>
              <a:t>%</a:t>
            </a:r>
            <a:endParaRPr lang="zh-CN" altLang="en-US" sz="2400" b="1" dirty="0">
              <a:solidFill>
                <a:schemeClr val="bg1"/>
              </a:solidFill>
            </a:endParaRPr>
          </a:p>
        </p:txBody>
      </p:sp>
      <p:grpSp>
        <p:nvGrpSpPr>
          <p:cNvPr id="69" name="组合 68"/>
          <p:cNvGrpSpPr/>
          <p:nvPr/>
        </p:nvGrpSpPr>
        <p:grpSpPr>
          <a:xfrm>
            <a:off x="7353083" y="3806835"/>
            <a:ext cx="746397" cy="338554"/>
            <a:chOff x="3824692" y="3784374"/>
            <a:chExt cx="746397" cy="338554"/>
          </a:xfrm>
        </p:grpSpPr>
        <p:sp>
          <p:nvSpPr>
            <p:cNvPr id="70" name="矩形 69"/>
            <p:cNvSpPr/>
            <p:nvPr/>
          </p:nvSpPr>
          <p:spPr>
            <a:xfrm>
              <a:off x="3824692" y="3808117"/>
              <a:ext cx="746397" cy="27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3848266" y="3784374"/>
              <a:ext cx="722823" cy="338554"/>
            </a:xfrm>
            <a:prstGeom prst="rect">
              <a:avLst/>
            </a:prstGeom>
            <a:noFill/>
          </p:spPr>
          <p:txBody>
            <a:bodyPr wrap="square" rtlCol="0">
              <a:spAutoFit/>
            </a:bodyPr>
            <a:lstStyle/>
            <a:p>
              <a:pPr algn="ctr"/>
              <a:r>
                <a:rPr lang="zh-CN" altLang="en-US" sz="1600" dirty="0">
                  <a:solidFill>
                    <a:srgbClr val="265A9A"/>
                  </a:solidFill>
                  <a:latin typeface="微软雅黑" panose="020B0503020204020204" pitchFamily="34" charset="-122"/>
                  <a:ea typeface="微软雅黑" panose="020B0503020204020204" pitchFamily="34" charset="-122"/>
                </a:rPr>
                <a:t>广东</a:t>
              </a:r>
            </a:p>
          </p:txBody>
        </p:sp>
      </p:grpSp>
      <p:sp>
        <p:nvSpPr>
          <p:cNvPr id="72" name="TextBox 71"/>
          <p:cNvSpPr txBox="1"/>
          <p:nvPr/>
        </p:nvSpPr>
        <p:spPr>
          <a:xfrm>
            <a:off x="7236295" y="4106379"/>
            <a:ext cx="155683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5958715" y="2464771"/>
            <a:ext cx="306930" cy="306930"/>
            <a:chOff x="3203848" y="1197434"/>
            <a:chExt cx="450946" cy="450946"/>
          </a:xfrm>
        </p:grpSpPr>
        <p:sp>
          <p:nvSpPr>
            <p:cNvPr id="75" name="流程图: 联系 74"/>
            <p:cNvSpPr/>
            <p:nvPr/>
          </p:nvSpPr>
          <p:spPr>
            <a:xfrm>
              <a:off x="3203848" y="1197434"/>
              <a:ext cx="450946" cy="450946"/>
            </a:xfrm>
            <a:prstGeom prst="flowChartConnector">
              <a:avLst/>
            </a:prstGeom>
            <a:solidFill>
              <a:srgbClr val="26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流程图: 联系 75"/>
            <p:cNvSpPr/>
            <p:nvPr/>
          </p:nvSpPr>
          <p:spPr>
            <a:xfrm>
              <a:off x="3350230" y="1336557"/>
              <a:ext cx="172700" cy="1727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流程图: 联系 76"/>
            <p:cNvSpPr/>
            <p:nvPr/>
          </p:nvSpPr>
          <p:spPr>
            <a:xfrm>
              <a:off x="3285305" y="1278891"/>
              <a:ext cx="288032" cy="288032"/>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9" name="直接连接符 78"/>
          <p:cNvCxnSpPr/>
          <p:nvPr/>
        </p:nvCxnSpPr>
        <p:spPr>
          <a:xfrm flipH="1" flipV="1">
            <a:off x="6117639" y="1173562"/>
            <a:ext cx="9241" cy="1415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724562" y="1173562"/>
            <a:ext cx="397699" cy="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603637" y="596730"/>
            <a:ext cx="791177" cy="461665"/>
          </a:xfrm>
          <a:prstGeom prst="rect">
            <a:avLst/>
          </a:prstGeom>
          <a:noFill/>
        </p:spPr>
        <p:txBody>
          <a:bodyPr wrap="square" rtlCol="0">
            <a:spAutoFit/>
          </a:bodyPr>
          <a:lstStyle/>
          <a:p>
            <a:r>
              <a:rPr lang="en-US" altLang="zh-CN" sz="2400" b="1" dirty="0" smtClean="0">
                <a:solidFill>
                  <a:schemeClr val="bg1"/>
                </a:solidFill>
              </a:rPr>
              <a:t>40</a:t>
            </a:r>
            <a:r>
              <a:rPr lang="en-US" altLang="zh-CN" sz="2400" b="1" dirty="0">
                <a:solidFill>
                  <a:schemeClr val="bg1"/>
                </a:solidFill>
              </a:rPr>
              <a:t>%</a:t>
            </a:r>
            <a:endParaRPr lang="zh-CN" altLang="en-US" sz="2400" b="1" dirty="0">
              <a:solidFill>
                <a:schemeClr val="bg1"/>
              </a:solidFill>
            </a:endParaRPr>
          </a:p>
        </p:txBody>
      </p:sp>
      <p:grpSp>
        <p:nvGrpSpPr>
          <p:cNvPr id="86" name="组合 85"/>
          <p:cNvGrpSpPr/>
          <p:nvPr/>
        </p:nvGrpSpPr>
        <p:grpSpPr>
          <a:xfrm>
            <a:off x="4648417" y="974875"/>
            <a:ext cx="746397" cy="338554"/>
            <a:chOff x="3824692" y="3784374"/>
            <a:chExt cx="746397" cy="338554"/>
          </a:xfrm>
        </p:grpSpPr>
        <p:sp>
          <p:nvSpPr>
            <p:cNvPr id="87" name="矩形 86"/>
            <p:cNvSpPr/>
            <p:nvPr/>
          </p:nvSpPr>
          <p:spPr>
            <a:xfrm>
              <a:off x="3824692" y="3808117"/>
              <a:ext cx="746397" cy="27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3848266" y="3784374"/>
              <a:ext cx="722823" cy="338554"/>
            </a:xfrm>
            <a:prstGeom prst="rect">
              <a:avLst/>
            </a:prstGeom>
            <a:noFill/>
          </p:spPr>
          <p:txBody>
            <a:bodyPr wrap="square" rtlCol="0">
              <a:spAutoFit/>
            </a:bodyPr>
            <a:lstStyle/>
            <a:p>
              <a:pPr algn="ctr"/>
              <a:r>
                <a:rPr lang="zh-CN" altLang="en-US" sz="1600" dirty="0" smtClean="0">
                  <a:solidFill>
                    <a:srgbClr val="265A9A"/>
                  </a:solidFill>
                  <a:latin typeface="微软雅黑" panose="020B0503020204020204" pitchFamily="34" charset="-122"/>
                  <a:ea typeface="微软雅黑" panose="020B0503020204020204" pitchFamily="34" charset="-122"/>
                </a:rPr>
                <a:t>广西</a:t>
              </a:r>
              <a:endParaRPr lang="zh-CN" altLang="en-US" sz="1600" dirty="0">
                <a:solidFill>
                  <a:srgbClr val="265A9A"/>
                </a:solidFill>
                <a:latin typeface="微软雅黑" panose="020B0503020204020204" pitchFamily="34" charset="-122"/>
                <a:ea typeface="微软雅黑" panose="020B0503020204020204" pitchFamily="34" charset="-122"/>
              </a:endParaRPr>
            </a:p>
          </p:txBody>
        </p:sp>
      </p:grpSp>
      <p:sp>
        <p:nvSpPr>
          <p:cNvPr id="89" name="TextBox 88"/>
          <p:cNvSpPr txBox="1"/>
          <p:nvPr/>
        </p:nvSpPr>
        <p:spPr>
          <a:xfrm>
            <a:off x="4531629" y="1274419"/>
            <a:ext cx="1460989"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90" name="组合 89"/>
          <p:cNvGrpSpPr/>
          <p:nvPr/>
        </p:nvGrpSpPr>
        <p:grpSpPr>
          <a:xfrm>
            <a:off x="467544" y="315086"/>
            <a:ext cx="2038241" cy="528472"/>
            <a:chOff x="1769309" y="2262425"/>
            <a:chExt cx="1722616" cy="602283"/>
          </a:xfrm>
        </p:grpSpPr>
        <p:grpSp>
          <p:nvGrpSpPr>
            <p:cNvPr id="91" name="组合 90"/>
            <p:cNvGrpSpPr/>
            <p:nvPr/>
          </p:nvGrpSpPr>
          <p:grpSpPr>
            <a:xfrm>
              <a:off x="1769309" y="2355726"/>
              <a:ext cx="1722616" cy="508982"/>
              <a:chOff x="1769309" y="2355726"/>
              <a:chExt cx="1944216" cy="574458"/>
            </a:xfrm>
          </p:grpSpPr>
          <p:sp>
            <p:nvSpPr>
              <p:cNvPr id="93" name="矩形 92"/>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92" name="矩形 91"/>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市场分析一</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467544" y="1419622"/>
            <a:ext cx="3240360" cy="646332"/>
            <a:chOff x="467544" y="1059582"/>
            <a:chExt cx="3240360" cy="646332"/>
          </a:xfrm>
        </p:grpSpPr>
        <p:sp>
          <p:nvSpPr>
            <p:cNvPr id="99" name="Freeform 30"/>
            <p:cNvSpPr>
              <a:spLocks/>
            </p:cNvSpPr>
            <p:nvPr/>
          </p:nvSpPr>
          <p:spPr bwMode="auto">
            <a:xfrm>
              <a:off x="831891" y="1137286"/>
              <a:ext cx="281249" cy="481660"/>
            </a:xfrm>
            <a:custGeom>
              <a:avLst/>
              <a:gdLst>
                <a:gd name="T0" fmla="*/ 401 w 482"/>
                <a:gd name="T1" fmla="*/ 504 h 849"/>
                <a:gd name="T2" fmla="*/ 390 w 482"/>
                <a:gd name="T3" fmla="*/ 287 h 849"/>
                <a:gd name="T4" fmla="*/ 424 w 482"/>
                <a:gd name="T5" fmla="*/ 213 h 849"/>
                <a:gd name="T6" fmla="*/ 421 w 482"/>
                <a:gd name="T7" fmla="*/ 114 h 849"/>
                <a:gd name="T8" fmla="*/ 441 w 482"/>
                <a:gd name="T9" fmla="*/ 44 h 849"/>
                <a:gd name="T10" fmla="*/ 426 w 482"/>
                <a:gd name="T11" fmla="*/ 0 h 849"/>
                <a:gd name="T12" fmla="*/ 353 w 482"/>
                <a:gd name="T13" fmla="*/ 25 h 849"/>
                <a:gd name="T14" fmla="*/ 327 w 482"/>
                <a:gd name="T15" fmla="*/ 86 h 849"/>
                <a:gd name="T16" fmla="*/ 299 w 482"/>
                <a:gd name="T17" fmla="*/ 109 h 849"/>
                <a:gd name="T18" fmla="*/ 205 w 482"/>
                <a:gd name="T19" fmla="*/ 217 h 849"/>
                <a:gd name="T20" fmla="*/ 136 w 482"/>
                <a:gd name="T21" fmla="*/ 213 h 849"/>
                <a:gd name="T22" fmla="*/ 118 w 482"/>
                <a:gd name="T23" fmla="*/ 283 h 849"/>
                <a:gd name="T24" fmla="*/ 205 w 482"/>
                <a:gd name="T25" fmla="*/ 337 h 849"/>
                <a:gd name="T26" fmla="*/ 257 w 482"/>
                <a:gd name="T27" fmla="*/ 389 h 849"/>
                <a:gd name="T28" fmla="*/ 247 w 482"/>
                <a:gd name="T29" fmla="*/ 458 h 849"/>
                <a:gd name="T30" fmla="*/ 181 w 482"/>
                <a:gd name="T31" fmla="*/ 480 h 849"/>
                <a:gd name="T32" fmla="*/ 171 w 482"/>
                <a:gd name="T33" fmla="*/ 497 h 849"/>
                <a:gd name="T34" fmla="*/ 122 w 482"/>
                <a:gd name="T35" fmla="*/ 517 h 849"/>
                <a:gd name="T36" fmla="*/ 68 w 482"/>
                <a:gd name="T37" fmla="*/ 504 h 849"/>
                <a:gd name="T38" fmla="*/ 68 w 482"/>
                <a:gd name="T39" fmla="*/ 529 h 849"/>
                <a:gd name="T40" fmla="*/ 45 w 482"/>
                <a:gd name="T41" fmla="*/ 566 h 849"/>
                <a:gd name="T42" fmla="*/ 55 w 482"/>
                <a:gd name="T43" fmla="*/ 636 h 849"/>
                <a:gd name="T44" fmla="*/ 60 w 482"/>
                <a:gd name="T45" fmla="*/ 670 h 849"/>
                <a:gd name="T46" fmla="*/ 0 w 482"/>
                <a:gd name="T47" fmla="*/ 682 h 849"/>
                <a:gd name="T48" fmla="*/ 7 w 482"/>
                <a:gd name="T49" fmla="*/ 744 h 849"/>
                <a:gd name="T50" fmla="*/ 30 w 482"/>
                <a:gd name="T51" fmla="*/ 769 h 849"/>
                <a:gd name="T52" fmla="*/ 113 w 482"/>
                <a:gd name="T53" fmla="*/ 759 h 849"/>
                <a:gd name="T54" fmla="*/ 131 w 482"/>
                <a:gd name="T55" fmla="*/ 779 h 849"/>
                <a:gd name="T56" fmla="*/ 213 w 482"/>
                <a:gd name="T57" fmla="*/ 815 h 849"/>
                <a:gd name="T58" fmla="*/ 317 w 482"/>
                <a:gd name="T59" fmla="*/ 827 h 849"/>
                <a:gd name="T60" fmla="*/ 367 w 482"/>
                <a:gd name="T61" fmla="*/ 839 h 849"/>
                <a:gd name="T62" fmla="*/ 356 w 482"/>
                <a:gd name="T63" fmla="*/ 792 h 849"/>
                <a:gd name="T64" fmla="*/ 401 w 482"/>
                <a:gd name="T65" fmla="*/ 747 h 849"/>
                <a:gd name="T66" fmla="*/ 390 w 482"/>
                <a:gd name="T67" fmla="*/ 725 h 849"/>
                <a:gd name="T68" fmla="*/ 346 w 482"/>
                <a:gd name="T69" fmla="*/ 697 h 849"/>
                <a:gd name="T70" fmla="*/ 431 w 482"/>
                <a:gd name="T71" fmla="*/ 688 h 849"/>
                <a:gd name="T72" fmla="*/ 458 w 482"/>
                <a:gd name="T73" fmla="*/ 694 h 849"/>
                <a:gd name="T74" fmla="*/ 481 w 482"/>
                <a:gd name="T75" fmla="*/ 647 h 849"/>
                <a:gd name="T76" fmla="*/ 412 w 482"/>
                <a:gd name="T77" fmla="*/ 53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chemeClr val="bg1">
                <a:alpha val="45000"/>
              </a:schemeClr>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3" name="TextBox 102"/>
            <p:cNvSpPr txBox="1"/>
            <p:nvPr/>
          </p:nvSpPr>
          <p:spPr>
            <a:xfrm>
              <a:off x="1115616" y="1172241"/>
              <a:ext cx="259228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4" name="图文框 113"/>
            <p:cNvSpPr/>
            <p:nvPr/>
          </p:nvSpPr>
          <p:spPr>
            <a:xfrm>
              <a:off x="467544" y="1059582"/>
              <a:ext cx="2808312" cy="646332"/>
            </a:xfrm>
            <a:prstGeom prst="frame">
              <a:avLst>
                <a:gd name="adj1" fmla="val 143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0" name="组合 119"/>
          <p:cNvGrpSpPr/>
          <p:nvPr/>
        </p:nvGrpSpPr>
        <p:grpSpPr>
          <a:xfrm>
            <a:off x="467544" y="2264420"/>
            <a:ext cx="3257718" cy="593622"/>
            <a:chOff x="467544" y="1938204"/>
            <a:chExt cx="3257718" cy="593622"/>
          </a:xfrm>
        </p:grpSpPr>
        <p:sp>
          <p:nvSpPr>
            <p:cNvPr id="100" name="Freeform 37"/>
            <p:cNvSpPr>
              <a:spLocks/>
            </p:cNvSpPr>
            <p:nvPr/>
          </p:nvSpPr>
          <p:spPr bwMode="auto">
            <a:xfrm>
              <a:off x="683568" y="2120274"/>
              <a:ext cx="476059" cy="307910"/>
            </a:xfrm>
            <a:custGeom>
              <a:avLst/>
              <a:gdLst>
                <a:gd name="T0" fmla="*/ 139 w 629"/>
                <a:gd name="T1" fmla="*/ 403 h 418"/>
                <a:gd name="T2" fmla="*/ 144 w 629"/>
                <a:gd name="T3" fmla="*/ 380 h 418"/>
                <a:gd name="T4" fmla="*/ 166 w 629"/>
                <a:gd name="T5" fmla="*/ 373 h 418"/>
                <a:gd name="T6" fmla="*/ 206 w 629"/>
                <a:gd name="T7" fmla="*/ 403 h 418"/>
                <a:gd name="T8" fmla="*/ 219 w 629"/>
                <a:gd name="T9" fmla="*/ 403 h 418"/>
                <a:gd name="T10" fmla="*/ 258 w 629"/>
                <a:gd name="T11" fmla="*/ 401 h 418"/>
                <a:gd name="T12" fmla="*/ 279 w 629"/>
                <a:gd name="T13" fmla="*/ 384 h 418"/>
                <a:gd name="T14" fmla="*/ 310 w 629"/>
                <a:gd name="T15" fmla="*/ 408 h 418"/>
                <a:gd name="T16" fmla="*/ 323 w 629"/>
                <a:gd name="T17" fmla="*/ 386 h 418"/>
                <a:gd name="T18" fmla="*/ 325 w 629"/>
                <a:gd name="T19" fmla="*/ 376 h 418"/>
                <a:gd name="T20" fmla="*/ 350 w 629"/>
                <a:gd name="T21" fmla="*/ 360 h 418"/>
                <a:gd name="T22" fmla="*/ 359 w 629"/>
                <a:gd name="T23" fmla="*/ 327 h 418"/>
                <a:gd name="T24" fmla="*/ 382 w 629"/>
                <a:gd name="T25" fmla="*/ 322 h 418"/>
                <a:gd name="T26" fmla="*/ 454 w 629"/>
                <a:gd name="T27" fmla="*/ 208 h 418"/>
                <a:gd name="T28" fmla="*/ 440 w 629"/>
                <a:gd name="T29" fmla="*/ 190 h 418"/>
                <a:gd name="T30" fmla="*/ 454 w 629"/>
                <a:gd name="T31" fmla="*/ 178 h 418"/>
                <a:gd name="T32" fmla="*/ 470 w 629"/>
                <a:gd name="T33" fmla="*/ 183 h 418"/>
                <a:gd name="T34" fmla="*/ 491 w 629"/>
                <a:gd name="T35" fmla="*/ 172 h 418"/>
                <a:gd name="T36" fmla="*/ 503 w 629"/>
                <a:gd name="T37" fmla="*/ 144 h 418"/>
                <a:gd name="T38" fmla="*/ 560 w 629"/>
                <a:gd name="T39" fmla="*/ 94 h 418"/>
                <a:gd name="T40" fmla="*/ 604 w 629"/>
                <a:gd name="T41" fmla="*/ 78 h 418"/>
                <a:gd name="T42" fmla="*/ 628 w 629"/>
                <a:gd name="T43" fmla="*/ 59 h 418"/>
                <a:gd name="T44" fmla="*/ 621 w 629"/>
                <a:gd name="T45" fmla="*/ 18 h 418"/>
                <a:gd name="T46" fmla="*/ 592 w 629"/>
                <a:gd name="T47" fmla="*/ 15 h 418"/>
                <a:gd name="T48" fmla="*/ 522 w 629"/>
                <a:gd name="T49" fmla="*/ 22 h 418"/>
                <a:gd name="T50" fmla="*/ 476 w 629"/>
                <a:gd name="T51" fmla="*/ 0 h 418"/>
                <a:gd name="T52" fmla="*/ 449 w 629"/>
                <a:gd name="T53" fmla="*/ 4 h 418"/>
                <a:gd name="T54" fmla="*/ 378 w 629"/>
                <a:gd name="T55" fmla="*/ 94 h 418"/>
                <a:gd name="T56" fmla="*/ 359 w 629"/>
                <a:gd name="T57" fmla="*/ 104 h 418"/>
                <a:gd name="T58" fmla="*/ 312 w 629"/>
                <a:gd name="T59" fmla="*/ 86 h 418"/>
                <a:gd name="T60" fmla="*/ 310 w 629"/>
                <a:gd name="T61" fmla="*/ 63 h 418"/>
                <a:gd name="T62" fmla="*/ 300 w 629"/>
                <a:gd name="T63" fmla="*/ 25 h 418"/>
                <a:gd name="T64" fmla="*/ 274 w 629"/>
                <a:gd name="T65" fmla="*/ 9 h 418"/>
                <a:gd name="T66" fmla="*/ 235 w 629"/>
                <a:gd name="T67" fmla="*/ 20 h 418"/>
                <a:gd name="T68" fmla="*/ 209 w 629"/>
                <a:gd name="T69" fmla="*/ 2 h 418"/>
                <a:gd name="T70" fmla="*/ 171 w 629"/>
                <a:gd name="T71" fmla="*/ 49 h 418"/>
                <a:gd name="T72" fmla="*/ 131 w 629"/>
                <a:gd name="T73" fmla="*/ 59 h 418"/>
                <a:gd name="T74" fmla="*/ 75 w 629"/>
                <a:gd name="T75" fmla="*/ 107 h 418"/>
                <a:gd name="T76" fmla="*/ 16 w 629"/>
                <a:gd name="T77" fmla="*/ 216 h 418"/>
                <a:gd name="T78" fmla="*/ 32 w 629"/>
                <a:gd name="T79" fmla="*/ 244 h 418"/>
                <a:gd name="T80" fmla="*/ 28 w 629"/>
                <a:gd name="T81" fmla="*/ 256 h 418"/>
                <a:gd name="T82" fmla="*/ 28 w 629"/>
                <a:gd name="T83" fmla="*/ 269 h 418"/>
                <a:gd name="T84" fmla="*/ 36 w 629"/>
                <a:gd name="T85" fmla="*/ 280 h 418"/>
                <a:gd name="T86" fmla="*/ 55 w 629"/>
                <a:gd name="T87" fmla="*/ 269 h 418"/>
                <a:gd name="T88" fmla="*/ 88 w 629"/>
                <a:gd name="T89" fmla="*/ 261 h 418"/>
                <a:gd name="T90" fmla="*/ 0 w 629"/>
                <a:gd name="T91" fmla="*/ 355 h 418"/>
                <a:gd name="T92" fmla="*/ 0 w 629"/>
                <a:gd name="T93" fmla="*/ 380 h 418"/>
                <a:gd name="T94" fmla="*/ 18 w 629"/>
                <a:gd name="T95" fmla="*/ 384 h 418"/>
                <a:gd name="T96" fmla="*/ 59 w 629"/>
                <a:gd name="T97" fmla="*/ 417 h 418"/>
                <a:gd name="T98" fmla="*/ 121 w 629"/>
                <a:gd name="T99" fmla="*/ 408 h 418"/>
                <a:gd name="T100" fmla="*/ 139 w 629"/>
                <a:gd name="T101" fmla="*/ 40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chemeClr val="bg1">
                <a:alpha val="45000"/>
              </a:schemeClr>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 name="TextBox 104"/>
            <p:cNvSpPr txBox="1"/>
            <p:nvPr/>
          </p:nvSpPr>
          <p:spPr>
            <a:xfrm>
              <a:off x="1132974" y="1998153"/>
              <a:ext cx="259228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5" name="图文框 114"/>
            <p:cNvSpPr/>
            <p:nvPr/>
          </p:nvSpPr>
          <p:spPr>
            <a:xfrm>
              <a:off x="467544" y="1938204"/>
              <a:ext cx="2808312" cy="593622"/>
            </a:xfrm>
            <a:prstGeom prst="frame">
              <a:avLst>
                <a:gd name="adj1" fmla="val 1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2" name="组合 121"/>
          <p:cNvGrpSpPr/>
          <p:nvPr/>
        </p:nvGrpSpPr>
        <p:grpSpPr>
          <a:xfrm>
            <a:off x="478114" y="3855054"/>
            <a:ext cx="2797742" cy="597770"/>
            <a:chOff x="478114" y="3774180"/>
            <a:chExt cx="2797742" cy="597770"/>
          </a:xfrm>
        </p:grpSpPr>
        <p:sp>
          <p:nvSpPr>
            <p:cNvPr id="102" name="Freeform 23"/>
            <p:cNvSpPr>
              <a:spLocks/>
            </p:cNvSpPr>
            <p:nvPr/>
          </p:nvSpPr>
          <p:spPr bwMode="auto">
            <a:xfrm>
              <a:off x="535718" y="3927555"/>
              <a:ext cx="549215" cy="444395"/>
            </a:xfrm>
            <a:custGeom>
              <a:avLst/>
              <a:gdLst>
                <a:gd name="T0" fmla="*/ 214 w 729"/>
                <a:gd name="T1" fmla="*/ 87 h 604"/>
                <a:gd name="T2" fmla="*/ 224 w 729"/>
                <a:gd name="T3" fmla="*/ 49 h 604"/>
                <a:gd name="T4" fmla="*/ 291 w 729"/>
                <a:gd name="T5" fmla="*/ 70 h 604"/>
                <a:gd name="T6" fmla="*/ 289 w 729"/>
                <a:gd name="T7" fmla="*/ 39 h 604"/>
                <a:gd name="T8" fmla="*/ 317 w 729"/>
                <a:gd name="T9" fmla="*/ 4 h 604"/>
                <a:gd name="T10" fmla="*/ 392 w 729"/>
                <a:gd name="T11" fmla="*/ 0 h 604"/>
                <a:gd name="T12" fmla="*/ 458 w 729"/>
                <a:gd name="T13" fmla="*/ 7 h 604"/>
                <a:gd name="T14" fmla="*/ 452 w 729"/>
                <a:gd name="T15" fmla="*/ 44 h 604"/>
                <a:gd name="T16" fmla="*/ 426 w 729"/>
                <a:gd name="T17" fmla="*/ 89 h 604"/>
                <a:gd name="T18" fmla="*/ 542 w 729"/>
                <a:gd name="T19" fmla="*/ 59 h 604"/>
                <a:gd name="T20" fmla="*/ 585 w 729"/>
                <a:gd name="T21" fmla="*/ 70 h 604"/>
                <a:gd name="T22" fmla="*/ 578 w 729"/>
                <a:gd name="T23" fmla="*/ 34 h 604"/>
                <a:gd name="T24" fmla="*/ 654 w 729"/>
                <a:gd name="T25" fmla="*/ 57 h 604"/>
                <a:gd name="T26" fmla="*/ 698 w 729"/>
                <a:gd name="T27" fmla="*/ 89 h 604"/>
                <a:gd name="T28" fmla="*/ 708 w 729"/>
                <a:gd name="T29" fmla="*/ 167 h 604"/>
                <a:gd name="T30" fmla="*/ 675 w 729"/>
                <a:gd name="T31" fmla="*/ 206 h 604"/>
                <a:gd name="T32" fmla="*/ 612 w 729"/>
                <a:gd name="T33" fmla="*/ 258 h 604"/>
                <a:gd name="T34" fmla="*/ 580 w 729"/>
                <a:gd name="T35" fmla="*/ 268 h 604"/>
                <a:gd name="T36" fmla="*/ 566 w 729"/>
                <a:gd name="T37" fmla="*/ 275 h 604"/>
                <a:gd name="T38" fmla="*/ 514 w 729"/>
                <a:gd name="T39" fmla="*/ 293 h 604"/>
                <a:gd name="T40" fmla="*/ 474 w 729"/>
                <a:gd name="T41" fmla="*/ 296 h 604"/>
                <a:gd name="T42" fmla="*/ 376 w 729"/>
                <a:gd name="T43" fmla="*/ 285 h 604"/>
                <a:gd name="T44" fmla="*/ 389 w 729"/>
                <a:gd name="T45" fmla="*/ 354 h 604"/>
                <a:gd name="T46" fmla="*/ 327 w 729"/>
                <a:gd name="T47" fmla="*/ 399 h 604"/>
                <a:gd name="T48" fmla="*/ 263 w 729"/>
                <a:gd name="T49" fmla="*/ 418 h 604"/>
                <a:gd name="T50" fmla="*/ 189 w 729"/>
                <a:gd name="T51" fmla="*/ 450 h 604"/>
                <a:gd name="T52" fmla="*/ 70 w 729"/>
                <a:gd name="T53" fmla="*/ 502 h 604"/>
                <a:gd name="T54" fmla="*/ 88 w 729"/>
                <a:gd name="T55" fmla="*/ 582 h 604"/>
                <a:gd name="T56" fmla="*/ 35 w 729"/>
                <a:gd name="T57" fmla="*/ 599 h 604"/>
                <a:gd name="T58" fmla="*/ 8 w 729"/>
                <a:gd name="T59" fmla="*/ 491 h 604"/>
                <a:gd name="T60" fmla="*/ 33 w 729"/>
                <a:gd name="T61" fmla="*/ 431 h 604"/>
                <a:gd name="T62" fmla="*/ 61 w 729"/>
                <a:gd name="T63" fmla="*/ 403 h 604"/>
                <a:gd name="T64" fmla="*/ 98 w 729"/>
                <a:gd name="T65" fmla="*/ 352 h 604"/>
                <a:gd name="T66" fmla="*/ 153 w 729"/>
                <a:gd name="T67" fmla="*/ 246 h 604"/>
                <a:gd name="T68" fmla="*/ 194 w 729"/>
                <a:gd name="T69" fmla="*/ 170 h 604"/>
                <a:gd name="T70" fmla="*/ 194 w 729"/>
                <a:gd name="T71" fmla="*/ 10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chemeClr val="bg1">
                <a:alpha val="45000"/>
              </a:schemeClr>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7" name="TextBox 106"/>
            <p:cNvSpPr txBox="1"/>
            <p:nvPr/>
          </p:nvSpPr>
          <p:spPr>
            <a:xfrm>
              <a:off x="1115616" y="3827671"/>
              <a:ext cx="2016224"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6" name="图文框 115"/>
            <p:cNvSpPr/>
            <p:nvPr/>
          </p:nvSpPr>
          <p:spPr>
            <a:xfrm>
              <a:off x="478114" y="3774180"/>
              <a:ext cx="2797742" cy="586290"/>
            </a:xfrm>
            <a:prstGeom prst="frame">
              <a:avLst>
                <a:gd name="adj1" fmla="val 1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3" name="组合 122"/>
          <p:cNvGrpSpPr/>
          <p:nvPr/>
        </p:nvGrpSpPr>
        <p:grpSpPr>
          <a:xfrm>
            <a:off x="478114" y="3003816"/>
            <a:ext cx="2797742" cy="661679"/>
            <a:chOff x="478114" y="2717524"/>
            <a:chExt cx="2797742" cy="661679"/>
          </a:xfrm>
        </p:grpSpPr>
        <p:sp>
          <p:nvSpPr>
            <p:cNvPr id="106" name="TextBox 105"/>
            <p:cNvSpPr txBox="1"/>
            <p:nvPr/>
          </p:nvSpPr>
          <p:spPr>
            <a:xfrm>
              <a:off x="1115616" y="2787774"/>
              <a:ext cx="2160240"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21" name="组合 120"/>
            <p:cNvGrpSpPr/>
            <p:nvPr/>
          </p:nvGrpSpPr>
          <p:grpSpPr>
            <a:xfrm>
              <a:off x="478114" y="2717524"/>
              <a:ext cx="2797742" cy="661679"/>
              <a:chOff x="478114" y="2787774"/>
              <a:chExt cx="2797742" cy="661679"/>
            </a:xfrm>
          </p:grpSpPr>
          <p:sp>
            <p:nvSpPr>
              <p:cNvPr id="101" name="Freeform 9"/>
              <p:cNvSpPr>
                <a:spLocks/>
              </p:cNvSpPr>
              <p:nvPr/>
            </p:nvSpPr>
            <p:spPr bwMode="auto">
              <a:xfrm>
                <a:off x="535718" y="2787774"/>
                <a:ext cx="651852" cy="661679"/>
              </a:xfrm>
              <a:custGeom>
                <a:avLst/>
                <a:gdLst>
                  <a:gd name="T0" fmla="*/ 756 w 867"/>
                  <a:gd name="T1" fmla="*/ 139 h 900"/>
                  <a:gd name="T2" fmla="*/ 695 w 867"/>
                  <a:gd name="T3" fmla="*/ 156 h 900"/>
                  <a:gd name="T4" fmla="*/ 671 w 867"/>
                  <a:gd name="T5" fmla="*/ 110 h 900"/>
                  <a:gd name="T6" fmla="*/ 658 w 867"/>
                  <a:gd name="T7" fmla="*/ 78 h 900"/>
                  <a:gd name="T8" fmla="*/ 616 w 867"/>
                  <a:gd name="T9" fmla="*/ 80 h 900"/>
                  <a:gd name="T10" fmla="*/ 591 w 867"/>
                  <a:gd name="T11" fmla="*/ 117 h 900"/>
                  <a:gd name="T12" fmla="*/ 591 w 867"/>
                  <a:gd name="T13" fmla="*/ 157 h 900"/>
                  <a:gd name="T14" fmla="*/ 540 w 867"/>
                  <a:gd name="T15" fmla="*/ 313 h 900"/>
                  <a:gd name="T16" fmla="*/ 497 w 867"/>
                  <a:gd name="T17" fmla="*/ 322 h 900"/>
                  <a:gd name="T18" fmla="*/ 416 w 867"/>
                  <a:gd name="T19" fmla="*/ 345 h 900"/>
                  <a:gd name="T20" fmla="*/ 296 w 867"/>
                  <a:gd name="T21" fmla="*/ 156 h 900"/>
                  <a:gd name="T22" fmla="*/ 255 w 867"/>
                  <a:gd name="T23" fmla="*/ 124 h 900"/>
                  <a:gd name="T24" fmla="*/ 245 w 867"/>
                  <a:gd name="T25" fmla="*/ 80 h 900"/>
                  <a:gd name="T26" fmla="*/ 188 w 867"/>
                  <a:gd name="T27" fmla="*/ 110 h 900"/>
                  <a:gd name="T28" fmla="*/ 163 w 867"/>
                  <a:gd name="T29" fmla="*/ 0 h 900"/>
                  <a:gd name="T30" fmla="*/ 121 w 867"/>
                  <a:gd name="T31" fmla="*/ 44 h 900"/>
                  <a:gd name="T32" fmla="*/ 116 w 867"/>
                  <a:gd name="T33" fmla="*/ 112 h 900"/>
                  <a:gd name="T34" fmla="*/ 88 w 867"/>
                  <a:gd name="T35" fmla="*/ 100 h 900"/>
                  <a:gd name="T36" fmla="*/ 88 w 867"/>
                  <a:gd name="T37" fmla="*/ 182 h 900"/>
                  <a:gd name="T38" fmla="*/ 121 w 867"/>
                  <a:gd name="T39" fmla="*/ 192 h 900"/>
                  <a:gd name="T40" fmla="*/ 117 w 867"/>
                  <a:gd name="T41" fmla="*/ 367 h 900"/>
                  <a:gd name="T42" fmla="*/ 20 w 867"/>
                  <a:gd name="T43" fmla="*/ 482 h 900"/>
                  <a:gd name="T44" fmla="*/ 0 w 867"/>
                  <a:gd name="T45" fmla="*/ 514 h 900"/>
                  <a:gd name="T46" fmla="*/ 2 w 867"/>
                  <a:gd name="T47" fmla="*/ 583 h 900"/>
                  <a:gd name="T48" fmla="*/ 57 w 867"/>
                  <a:gd name="T49" fmla="*/ 572 h 900"/>
                  <a:gd name="T50" fmla="*/ 116 w 867"/>
                  <a:gd name="T51" fmla="*/ 597 h 900"/>
                  <a:gd name="T52" fmla="*/ 133 w 867"/>
                  <a:gd name="T53" fmla="*/ 660 h 900"/>
                  <a:gd name="T54" fmla="*/ 179 w 867"/>
                  <a:gd name="T55" fmla="*/ 672 h 900"/>
                  <a:gd name="T56" fmla="*/ 177 w 867"/>
                  <a:gd name="T57" fmla="*/ 709 h 900"/>
                  <a:gd name="T58" fmla="*/ 160 w 867"/>
                  <a:gd name="T59" fmla="*/ 775 h 900"/>
                  <a:gd name="T60" fmla="*/ 195 w 867"/>
                  <a:gd name="T61" fmla="*/ 790 h 900"/>
                  <a:gd name="T62" fmla="*/ 230 w 867"/>
                  <a:gd name="T63" fmla="*/ 820 h 900"/>
                  <a:gd name="T64" fmla="*/ 297 w 867"/>
                  <a:gd name="T65" fmla="*/ 861 h 900"/>
                  <a:gd name="T66" fmla="*/ 361 w 867"/>
                  <a:gd name="T67" fmla="*/ 841 h 900"/>
                  <a:gd name="T68" fmla="*/ 368 w 867"/>
                  <a:gd name="T69" fmla="*/ 882 h 900"/>
                  <a:gd name="T70" fmla="*/ 409 w 867"/>
                  <a:gd name="T71" fmla="*/ 891 h 900"/>
                  <a:gd name="T72" fmla="*/ 428 w 867"/>
                  <a:gd name="T73" fmla="*/ 886 h 900"/>
                  <a:gd name="T74" fmla="*/ 410 w 867"/>
                  <a:gd name="T75" fmla="*/ 775 h 900"/>
                  <a:gd name="T76" fmla="*/ 465 w 867"/>
                  <a:gd name="T77" fmla="*/ 756 h 900"/>
                  <a:gd name="T78" fmla="*/ 497 w 867"/>
                  <a:gd name="T79" fmla="*/ 728 h 900"/>
                  <a:gd name="T80" fmla="*/ 578 w 867"/>
                  <a:gd name="T81" fmla="*/ 726 h 900"/>
                  <a:gd name="T82" fmla="*/ 616 w 867"/>
                  <a:gd name="T83" fmla="*/ 721 h 900"/>
                  <a:gd name="T84" fmla="*/ 647 w 867"/>
                  <a:gd name="T85" fmla="*/ 745 h 900"/>
                  <a:gd name="T86" fmla="*/ 676 w 867"/>
                  <a:gd name="T87" fmla="*/ 714 h 900"/>
                  <a:gd name="T88" fmla="*/ 713 w 867"/>
                  <a:gd name="T89" fmla="*/ 716 h 900"/>
                  <a:gd name="T90" fmla="*/ 762 w 867"/>
                  <a:gd name="T91" fmla="*/ 660 h 900"/>
                  <a:gd name="T92" fmla="*/ 809 w 867"/>
                  <a:gd name="T93" fmla="*/ 672 h 900"/>
                  <a:gd name="T94" fmla="*/ 846 w 867"/>
                  <a:gd name="T95" fmla="*/ 636 h 900"/>
                  <a:gd name="T96" fmla="*/ 866 w 867"/>
                  <a:gd name="T97" fmla="*/ 595 h 900"/>
                  <a:gd name="T98" fmla="*/ 771 w 867"/>
                  <a:gd name="T99" fmla="*/ 561 h 900"/>
                  <a:gd name="T100" fmla="*/ 734 w 867"/>
                  <a:gd name="T101" fmla="*/ 538 h 900"/>
                  <a:gd name="T102" fmla="*/ 694 w 867"/>
                  <a:gd name="T103" fmla="*/ 512 h 900"/>
                  <a:gd name="T104" fmla="*/ 706 w 867"/>
                  <a:gd name="T105" fmla="*/ 438 h 900"/>
                  <a:gd name="T106" fmla="*/ 695 w 867"/>
                  <a:gd name="T107" fmla="*/ 302 h 900"/>
                  <a:gd name="T108" fmla="*/ 628 w 867"/>
                  <a:gd name="T109" fmla="*/ 306 h 900"/>
                  <a:gd name="T110" fmla="*/ 616 w 867"/>
                  <a:gd name="T111" fmla="*/ 258 h 900"/>
                  <a:gd name="T112" fmla="*/ 630 w 867"/>
                  <a:gd name="T113" fmla="*/ 210 h 900"/>
                  <a:gd name="T114" fmla="*/ 671 w 867"/>
                  <a:gd name="T115" fmla="*/ 207 h 900"/>
                  <a:gd name="T116" fmla="*/ 752 w 867"/>
                  <a:gd name="T117" fmla="*/ 2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chemeClr val="bg1">
                  <a:alpha val="45000"/>
                </a:schemeClr>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 name="图文框 117"/>
              <p:cNvSpPr/>
              <p:nvPr/>
            </p:nvSpPr>
            <p:spPr>
              <a:xfrm>
                <a:off x="478114" y="2858023"/>
                <a:ext cx="2797742" cy="585557"/>
              </a:xfrm>
              <a:prstGeom prst="frame">
                <a:avLst>
                  <a:gd name="adj1" fmla="val 1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2189694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315086"/>
            <a:ext cx="2038241" cy="528472"/>
            <a:chOff x="1769309" y="2262425"/>
            <a:chExt cx="1722616" cy="602283"/>
          </a:xfrm>
        </p:grpSpPr>
        <p:grpSp>
          <p:nvGrpSpPr>
            <p:cNvPr id="3" name="组合 2"/>
            <p:cNvGrpSpPr/>
            <p:nvPr/>
          </p:nvGrpSpPr>
          <p:grpSpPr>
            <a:xfrm>
              <a:off x="1769309" y="2355726"/>
              <a:ext cx="1722616" cy="508982"/>
              <a:chOff x="1769309" y="2355726"/>
              <a:chExt cx="1944216" cy="574458"/>
            </a:xfrm>
          </p:grpSpPr>
          <p:sp>
            <p:nvSpPr>
              <p:cNvPr id="5" name="矩形 4"/>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市场分析二</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467544" y="1707654"/>
            <a:ext cx="3672409" cy="1015663"/>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67544" y="2783027"/>
            <a:ext cx="3672409" cy="1015663"/>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568287" y="2783027"/>
            <a:ext cx="29909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211960" y="2067694"/>
            <a:ext cx="1556838" cy="1651140"/>
            <a:chOff x="4029523" y="2216754"/>
            <a:chExt cx="1556838" cy="1651140"/>
          </a:xfrm>
        </p:grpSpPr>
        <p:grpSp>
          <p:nvGrpSpPr>
            <p:cNvPr id="23" name="组合 22"/>
            <p:cNvGrpSpPr/>
            <p:nvPr/>
          </p:nvGrpSpPr>
          <p:grpSpPr>
            <a:xfrm>
              <a:off x="4211960" y="2216754"/>
              <a:ext cx="1272469" cy="1080120"/>
              <a:chOff x="3743908" y="1779662"/>
              <a:chExt cx="1484548" cy="1260140"/>
            </a:xfrm>
          </p:grpSpPr>
          <p:grpSp>
            <p:nvGrpSpPr>
              <p:cNvPr id="18" name="组合 17"/>
              <p:cNvGrpSpPr/>
              <p:nvPr/>
            </p:nvGrpSpPr>
            <p:grpSpPr>
              <a:xfrm>
                <a:off x="3923928" y="1995686"/>
                <a:ext cx="864096" cy="864096"/>
                <a:chOff x="3923928" y="1995686"/>
                <a:chExt cx="864096" cy="864096"/>
              </a:xfrm>
            </p:grpSpPr>
            <p:sp>
              <p:nvSpPr>
                <p:cNvPr id="11" name="流程图: 联系 10"/>
                <p:cNvSpPr/>
                <p:nvPr/>
              </p:nvSpPr>
              <p:spPr>
                <a:xfrm>
                  <a:off x="3923928" y="1995686"/>
                  <a:ext cx="864096" cy="864096"/>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576" y="22669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空心弧 20"/>
              <p:cNvSpPr/>
              <p:nvPr/>
            </p:nvSpPr>
            <p:spPr>
              <a:xfrm rot="15377748">
                <a:off x="3743908" y="1815666"/>
                <a:ext cx="1224136" cy="1224136"/>
              </a:xfrm>
              <a:prstGeom prst="blockArc">
                <a:avLst>
                  <a:gd name="adj1" fmla="val 7336950"/>
                  <a:gd name="adj2" fmla="val 2135814"/>
                  <a:gd name="adj3" fmla="val 37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TextBox 21"/>
              <p:cNvSpPr txBox="1"/>
              <p:nvPr/>
            </p:nvSpPr>
            <p:spPr>
              <a:xfrm>
                <a:off x="4508376" y="1779662"/>
                <a:ext cx="720080" cy="369332"/>
              </a:xfrm>
              <a:prstGeom prst="rect">
                <a:avLst/>
              </a:prstGeom>
              <a:noFill/>
            </p:spPr>
            <p:txBody>
              <a:bodyPr wrap="square" rtlCol="0">
                <a:spAutoFit/>
              </a:bodyPr>
              <a:lstStyle/>
              <a:p>
                <a:r>
                  <a:rPr lang="en-US" altLang="zh-CN" b="1" dirty="0" smtClean="0">
                    <a:solidFill>
                      <a:schemeClr val="bg1"/>
                    </a:solidFill>
                  </a:rPr>
                  <a:t>76%</a:t>
                </a:r>
                <a:endParaRPr lang="zh-CN" altLang="en-US" b="1" dirty="0">
                  <a:solidFill>
                    <a:schemeClr val="bg1"/>
                  </a:solidFill>
                </a:endParaRPr>
              </a:p>
            </p:txBody>
          </p:sp>
        </p:grpSp>
        <p:sp>
          <p:nvSpPr>
            <p:cNvPr id="38" name="TextBox 37"/>
            <p:cNvSpPr txBox="1"/>
            <p:nvPr/>
          </p:nvSpPr>
          <p:spPr>
            <a:xfrm>
              <a:off x="4029523" y="3406229"/>
              <a:ext cx="155683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724128" y="2067694"/>
            <a:ext cx="1556838" cy="1651140"/>
            <a:chOff x="5679458" y="2216754"/>
            <a:chExt cx="1556838" cy="1651140"/>
          </a:xfrm>
        </p:grpSpPr>
        <p:grpSp>
          <p:nvGrpSpPr>
            <p:cNvPr id="24" name="组合 23"/>
            <p:cNvGrpSpPr/>
            <p:nvPr/>
          </p:nvGrpSpPr>
          <p:grpSpPr>
            <a:xfrm>
              <a:off x="5847570" y="2216754"/>
              <a:ext cx="1316718" cy="1100692"/>
              <a:chOff x="5199498" y="1779662"/>
              <a:chExt cx="1316718" cy="1100692"/>
            </a:xfrm>
          </p:grpSpPr>
          <p:grpSp>
            <p:nvGrpSpPr>
              <p:cNvPr id="19" name="组合 18"/>
              <p:cNvGrpSpPr/>
              <p:nvPr/>
            </p:nvGrpSpPr>
            <p:grpSpPr>
              <a:xfrm>
                <a:off x="5364088" y="1995686"/>
                <a:ext cx="720080" cy="720080"/>
                <a:chOff x="5364088" y="1995686"/>
                <a:chExt cx="864096" cy="864096"/>
              </a:xfrm>
            </p:grpSpPr>
            <p:sp>
              <p:nvSpPr>
                <p:cNvPr id="12" name="流程图: 联系 11"/>
                <p:cNvSpPr/>
                <p:nvPr/>
              </p:nvSpPr>
              <p:spPr>
                <a:xfrm>
                  <a:off x="5364088" y="1995686"/>
                  <a:ext cx="864096" cy="864096"/>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736" y="23026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空心弧 26"/>
              <p:cNvSpPr/>
              <p:nvPr/>
            </p:nvSpPr>
            <p:spPr>
              <a:xfrm rot="15377748">
                <a:off x="5199498" y="1831095"/>
                <a:ext cx="1049259" cy="1049259"/>
              </a:xfrm>
              <a:prstGeom prst="blockArc">
                <a:avLst>
                  <a:gd name="adj1" fmla="val 9415543"/>
                  <a:gd name="adj2" fmla="val 2135814"/>
                  <a:gd name="adj3" fmla="val 37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TextBox 28"/>
              <p:cNvSpPr txBox="1"/>
              <p:nvPr/>
            </p:nvSpPr>
            <p:spPr>
              <a:xfrm>
                <a:off x="5899005" y="1779662"/>
                <a:ext cx="617211" cy="369332"/>
              </a:xfrm>
              <a:prstGeom prst="rect">
                <a:avLst/>
              </a:prstGeom>
              <a:noFill/>
            </p:spPr>
            <p:txBody>
              <a:bodyPr wrap="square" rtlCol="0">
                <a:spAutoFit/>
              </a:bodyPr>
              <a:lstStyle/>
              <a:p>
                <a:r>
                  <a:rPr lang="en-US" altLang="zh-CN" b="1" dirty="0" smtClean="0">
                    <a:solidFill>
                      <a:schemeClr val="bg1"/>
                    </a:solidFill>
                  </a:rPr>
                  <a:t>60%</a:t>
                </a:r>
                <a:endParaRPr lang="zh-CN" altLang="en-US" b="1" dirty="0">
                  <a:solidFill>
                    <a:schemeClr val="bg1"/>
                  </a:solidFill>
                </a:endParaRPr>
              </a:p>
            </p:txBody>
          </p:sp>
        </p:grpSp>
        <p:sp>
          <p:nvSpPr>
            <p:cNvPr id="39" name="TextBox 38"/>
            <p:cNvSpPr txBox="1"/>
            <p:nvPr/>
          </p:nvSpPr>
          <p:spPr>
            <a:xfrm>
              <a:off x="5679458" y="3406229"/>
              <a:ext cx="155683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7236296" y="1995686"/>
            <a:ext cx="1556838" cy="1723148"/>
            <a:chOff x="7335642" y="2144746"/>
            <a:chExt cx="1556838" cy="1723148"/>
          </a:xfrm>
        </p:grpSpPr>
        <p:grpSp>
          <p:nvGrpSpPr>
            <p:cNvPr id="25" name="组合 24"/>
            <p:cNvGrpSpPr/>
            <p:nvPr/>
          </p:nvGrpSpPr>
          <p:grpSpPr>
            <a:xfrm>
              <a:off x="7462608" y="2144746"/>
              <a:ext cx="1285856" cy="1172700"/>
              <a:chOff x="6639659" y="1707654"/>
              <a:chExt cx="1285856" cy="1172700"/>
            </a:xfrm>
          </p:grpSpPr>
          <p:grpSp>
            <p:nvGrpSpPr>
              <p:cNvPr id="20" name="组合 19"/>
              <p:cNvGrpSpPr/>
              <p:nvPr/>
            </p:nvGrpSpPr>
            <p:grpSpPr>
              <a:xfrm>
                <a:off x="6804248" y="1995686"/>
                <a:ext cx="720080" cy="720080"/>
                <a:chOff x="6804248" y="1995686"/>
                <a:chExt cx="864096" cy="864096"/>
              </a:xfrm>
            </p:grpSpPr>
            <p:sp>
              <p:nvSpPr>
                <p:cNvPr id="13" name="流程图: 联系 12"/>
                <p:cNvSpPr/>
                <p:nvPr/>
              </p:nvSpPr>
              <p:spPr>
                <a:xfrm>
                  <a:off x="6804248" y="1995686"/>
                  <a:ext cx="864096" cy="864096"/>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896" y="23026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空心弧 29"/>
              <p:cNvSpPr/>
              <p:nvPr/>
            </p:nvSpPr>
            <p:spPr>
              <a:xfrm rot="15377748">
                <a:off x="6639659" y="1831095"/>
                <a:ext cx="1049259" cy="1049259"/>
              </a:xfrm>
              <a:prstGeom prst="blockArc">
                <a:avLst>
                  <a:gd name="adj1" fmla="val 5086879"/>
                  <a:gd name="adj2" fmla="val 2135814"/>
                  <a:gd name="adj3" fmla="val 37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TextBox 30"/>
              <p:cNvSpPr txBox="1"/>
              <p:nvPr/>
            </p:nvSpPr>
            <p:spPr>
              <a:xfrm>
                <a:off x="7308304" y="1707654"/>
                <a:ext cx="617211" cy="369332"/>
              </a:xfrm>
              <a:prstGeom prst="rect">
                <a:avLst/>
              </a:prstGeom>
              <a:noFill/>
            </p:spPr>
            <p:txBody>
              <a:bodyPr wrap="square" rtlCol="0">
                <a:spAutoFit/>
              </a:bodyPr>
              <a:lstStyle/>
              <a:p>
                <a:r>
                  <a:rPr lang="en-US" altLang="zh-CN" b="1" dirty="0" smtClean="0">
                    <a:solidFill>
                      <a:schemeClr val="bg1"/>
                    </a:solidFill>
                  </a:rPr>
                  <a:t>85%</a:t>
                </a:r>
                <a:endParaRPr lang="zh-CN" altLang="en-US" b="1" dirty="0">
                  <a:solidFill>
                    <a:schemeClr val="bg1"/>
                  </a:solidFill>
                </a:endParaRPr>
              </a:p>
            </p:txBody>
          </p:sp>
        </p:grpSp>
        <p:sp>
          <p:nvSpPr>
            <p:cNvPr id="40" name="TextBox 39"/>
            <p:cNvSpPr txBox="1"/>
            <p:nvPr/>
          </p:nvSpPr>
          <p:spPr>
            <a:xfrm>
              <a:off x="7335642" y="3406229"/>
              <a:ext cx="1556838" cy="461665"/>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4911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826345" y="1354696"/>
            <a:ext cx="3835469" cy="2691592"/>
            <a:chOff x="826345" y="1176302"/>
            <a:chExt cx="3835469" cy="2691592"/>
          </a:xfrm>
        </p:grpSpPr>
        <p:grpSp>
          <p:nvGrpSpPr>
            <p:cNvPr id="6" name="组合 5"/>
            <p:cNvGrpSpPr/>
            <p:nvPr/>
          </p:nvGrpSpPr>
          <p:grpSpPr>
            <a:xfrm>
              <a:off x="826345" y="1176302"/>
              <a:ext cx="3835469" cy="2691592"/>
              <a:chOff x="826345" y="1491629"/>
              <a:chExt cx="3835469" cy="2691592"/>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5432" b="37284"/>
              <a:stretch/>
            </p:blipFill>
            <p:spPr>
              <a:xfrm>
                <a:off x="827584" y="1491629"/>
                <a:ext cx="3816424" cy="1458195"/>
              </a:xfrm>
              <a:prstGeom prst="rect">
                <a:avLst/>
              </a:prstGeom>
            </p:spPr>
          </p:pic>
          <p:sp>
            <p:nvSpPr>
              <p:cNvPr id="3" name="TextBox 2"/>
              <p:cNvSpPr txBox="1"/>
              <p:nvPr/>
            </p:nvSpPr>
            <p:spPr>
              <a:xfrm>
                <a:off x="826345" y="2859782"/>
                <a:ext cx="2161480" cy="1323439"/>
              </a:xfrm>
              <a:prstGeom prst="rect">
                <a:avLst/>
              </a:prstGeom>
              <a:noFill/>
            </p:spPr>
            <p:txBody>
              <a:bodyPr wrap="square" rtlCol="0">
                <a:spAutoFit/>
              </a:bodyPr>
              <a:lstStyle/>
              <a:p>
                <a:r>
                  <a:rPr lang="en-US" altLang="zh-CN" sz="8000" dirty="0" smtClean="0">
                    <a:solidFill>
                      <a:schemeClr val="bg1"/>
                    </a:solidFill>
                  </a:rPr>
                  <a:t>55%</a:t>
                </a:r>
                <a:endParaRPr lang="zh-CN" altLang="en-US" sz="8000" dirty="0">
                  <a:solidFill>
                    <a:schemeClr val="bg1"/>
                  </a:solidFill>
                </a:endParaRPr>
              </a:p>
            </p:txBody>
          </p:sp>
          <p:sp>
            <p:nvSpPr>
              <p:cNvPr id="4" name="TextBox 3"/>
              <p:cNvSpPr txBox="1"/>
              <p:nvPr/>
            </p:nvSpPr>
            <p:spPr>
              <a:xfrm>
                <a:off x="2627784" y="2949824"/>
                <a:ext cx="2034030" cy="1015663"/>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5" name="图文框 4"/>
            <p:cNvSpPr/>
            <p:nvPr/>
          </p:nvSpPr>
          <p:spPr>
            <a:xfrm>
              <a:off x="836486" y="2634497"/>
              <a:ext cx="3807521" cy="1134094"/>
            </a:xfrm>
            <a:prstGeom prst="frame">
              <a:avLst>
                <a:gd name="adj1" fmla="val 143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6"/>
          <p:cNvGrpSpPr/>
          <p:nvPr/>
        </p:nvGrpSpPr>
        <p:grpSpPr>
          <a:xfrm>
            <a:off x="467544" y="315086"/>
            <a:ext cx="2038241" cy="528472"/>
            <a:chOff x="1769309" y="2262425"/>
            <a:chExt cx="1722616" cy="602283"/>
          </a:xfrm>
        </p:grpSpPr>
        <p:grpSp>
          <p:nvGrpSpPr>
            <p:cNvPr id="8" name="组合 7"/>
            <p:cNvGrpSpPr/>
            <p:nvPr/>
          </p:nvGrpSpPr>
          <p:grpSpPr>
            <a:xfrm>
              <a:off x="1769309" y="2355726"/>
              <a:ext cx="1722616" cy="508982"/>
              <a:chOff x="1769309" y="2355726"/>
              <a:chExt cx="1944216" cy="574458"/>
            </a:xfrm>
          </p:grpSpPr>
          <p:sp>
            <p:nvSpPr>
              <p:cNvPr id="10" name="矩形 9"/>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市场分析三</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220072" y="1354695"/>
            <a:ext cx="648072" cy="2592290"/>
            <a:chOff x="5220072" y="1491628"/>
            <a:chExt cx="648072" cy="2592290"/>
          </a:xfrm>
        </p:grpSpPr>
        <p:sp>
          <p:nvSpPr>
            <p:cNvPr id="18" name="矩形 17"/>
            <p:cNvSpPr/>
            <p:nvPr/>
          </p:nvSpPr>
          <p:spPr>
            <a:xfrm>
              <a:off x="5292080" y="1491628"/>
              <a:ext cx="504056" cy="64807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2080" y="2139702"/>
              <a:ext cx="504056" cy="108012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292080" y="3219822"/>
              <a:ext cx="504056" cy="86409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220072" y="1707654"/>
              <a:ext cx="648072" cy="369332"/>
            </a:xfrm>
            <a:prstGeom prst="rect">
              <a:avLst/>
            </a:prstGeom>
            <a:noFill/>
          </p:spPr>
          <p:txBody>
            <a:bodyPr wrap="square" rtlCol="0">
              <a:spAutoFit/>
            </a:bodyPr>
            <a:lstStyle/>
            <a:p>
              <a:r>
                <a:rPr lang="en-US" altLang="zh-CN" dirty="0" smtClean="0">
                  <a:solidFill>
                    <a:srgbClr val="265A9A"/>
                  </a:solidFill>
                </a:rPr>
                <a:t>30%</a:t>
              </a:r>
              <a:endParaRPr lang="zh-CN" altLang="en-US" dirty="0">
                <a:solidFill>
                  <a:srgbClr val="265A9A"/>
                </a:solidFill>
              </a:endParaRPr>
            </a:p>
          </p:txBody>
        </p:sp>
        <p:sp>
          <p:nvSpPr>
            <p:cNvPr id="31" name="TextBox 30"/>
            <p:cNvSpPr txBox="1"/>
            <p:nvPr/>
          </p:nvSpPr>
          <p:spPr>
            <a:xfrm>
              <a:off x="5220072" y="2562458"/>
              <a:ext cx="648072" cy="369332"/>
            </a:xfrm>
            <a:prstGeom prst="rect">
              <a:avLst/>
            </a:prstGeom>
            <a:noFill/>
          </p:spPr>
          <p:txBody>
            <a:bodyPr wrap="square" rtlCol="0">
              <a:spAutoFit/>
            </a:bodyPr>
            <a:lstStyle/>
            <a:p>
              <a:r>
                <a:rPr lang="en-US" altLang="zh-CN" dirty="0" smtClean="0">
                  <a:solidFill>
                    <a:srgbClr val="265A9A"/>
                  </a:solidFill>
                </a:rPr>
                <a:t>60%</a:t>
              </a:r>
              <a:endParaRPr lang="zh-CN" altLang="en-US" dirty="0">
                <a:solidFill>
                  <a:srgbClr val="265A9A"/>
                </a:solidFill>
              </a:endParaRPr>
            </a:p>
          </p:txBody>
        </p:sp>
        <p:sp>
          <p:nvSpPr>
            <p:cNvPr id="32" name="TextBox 31"/>
            <p:cNvSpPr txBox="1"/>
            <p:nvPr/>
          </p:nvSpPr>
          <p:spPr>
            <a:xfrm>
              <a:off x="5220072" y="3410957"/>
              <a:ext cx="648072" cy="369332"/>
            </a:xfrm>
            <a:prstGeom prst="rect">
              <a:avLst/>
            </a:prstGeom>
            <a:noFill/>
          </p:spPr>
          <p:txBody>
            <a:bodyPr wrap="square" rtlCol="0">
              <a:spAutoFit/>
            </a:bodyPr>
            <a:lstStyle/>
            <a:p>
              <a:r>
                <a:rPr lang="en-US" altLang="zh-CN" dirty="0" smtClean="0">
                  <a:solidFill>
                    <a:srgbClr val="265A9A"/>
                  </a:solidFill>
                </a:rPr>
                <a:t>40%</a:t>
              </a:r>
              <a:endParaRPr lang="zh-CN" altLang="en-US" dirty="0">
                <a:solidFill>
                  <a:srgbClr val="265A9A"/>
                </a:solidFill>
              </a:endParaRPr>
            </a:p>
          </p:txBody>
        </p:sp>
      </p:grpSp>
      <p:grpSp>
        <p:nvGrpSpPr>
          <p:cNvPr id="43" name="组合 42"/>
          <p:cNvGrpSpPr/>
          <p:nvPr/>
        </p:nvGrpSpPr>
        <p:grpSpPr>
          <a:xfrm>
            <a:off x="6006141" y="1066665"/>
            <a:ext cx="654091" cy="2880319"/>
            <a:chOff x="6006141" y="1203598"/>
            <a:chExt cx="654091" cy="2880319"/>
          </a:xfrm>
        </p:grpSpPr>
        <p:sp>
          <p:nvSpPr>
            <p:cNvPr id="21" name="矩形 20"/>
            <p:cNvSpPr/>
            <p:nvPr/>
          </p:nvSpPr>
          <p:spPr>
            <a:xfrm>
              <a:off x="6084168" y="1203598"/>
              <a:ext cx="504056" cy="147616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84168" y="2679761"/>
              <a:ext cx="504056" cy="84173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84168" y="3516870"/>
              <a:ext cx="504056" cy="56704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012160" y="1779662"/>
              <a:ext cx="648072" cy="369332"/>
            </a:xfrm>
            <a:prstGeom prst="rect">
              <a:avLst/>
            </a:prstGeom>
            <a:noFill/>
          </p:spPr>
          <p:txBody>
            <a:bodyPr wrap="square" rtlCol="0">
              <a:spAutoFit/>
            </a:bodyPr>
            <a:lstStyle/>
            <a:p>
              <a:r>
                <a:rPr lang="en-US" altLang="zh-CN" dirty="0" smtClean="0">
                  <a:solidFill>
                    <a:srgbClr val="265A9A"/>
                  </a:solidFill>
                </a:rPr>
                <a:t>70%</a:t>
              </a:r>
              <a:endParaRPr lang="zh-CN" altLang="en-US" dirty="0">
                <a:solidFill>
                  <a:srgbClr val="265A9A"/>
                </a:solidFill>
              </a:endParaRPr>
            </a:p>
          </p:txBody>
        </p:sp>
        <p:sp>
          <p:nvSpPr>
            <p:cNvPr id="34" name="TextBox 33"/>
            <p:cNvSpPr txBox="1"/>
            <p:nvPr/>
          </p:nvSpPr>
          <p:spPr>
            <a:xfrm>
              <a:off x="6012160" y="2864391"/>
              <a:ext cx="648072" cy="369332"/>
            </a:xfrm>
            <a:prstGeom prst="rect">
              <a:avLst/>
            </a:prstGeom>
            <a:noFill/>
          </p:spPr>
          <p:txBody>
            <a:bodyPr wrap="square" rtlCol="0">
              <a:spAutoFit/>
            </a:bodyPr>
            <a:lstStyle/>
            <a:p>
              <a:r>
                <a:rPr lang="en-US" altLang="zh-CN" dirty="0" smtClean="0">
                  <a:solidFill>
                    <a:srgbClr val="265A9A"/>
                  </a:solidFill>
                </a:rPr>
                <a:t>40%</a:t>
              </a:r>
              <a:endParaRPr lang="zh-CN" altLang="en-US" dirty="0">
                <a:solidFill>
                  <a:srgbClr val="265A9A"/>
                </a:solidFill>
              </a:endParaRPr>
            </a:p>
          </p:txBody>
        </p:sp>
        <p:sp>
          <p:nvSpPr>
            <p:cNvPr id="35" name="TextBox 34"/>
            <p:cNvSpPr txBox="1"/>
            <p:nvPr/>
          </p:nvSpPr>
          <p:spPr>
            <a:xfrm>
              <a:off x="6006141" y="3595623"/>
              <a:ext cx="648072" cy="369332"/>
            </a:xfrm>
            <a:prstGeom prst="rect">
              <a:avLst/>
            </a:prstGeom>
            <a:noFill/>
          </p:spPr>
          <p:txBody>
            <a:bodyPr wrap="square" rtlCol="0">
              <a:spAutoFit/>
            </a:bodyPr>
            <a:lstStyle/>
            <a:p>
              <a:r>
                <a:rPr lang="en-US" altLang="zh-CN" dirty="0" smtClean="0">
                  <a:solidFill>
                    <a:srgbClr val="265A9A"/>
                  </a:solidFill>
                </a:rPr>
                <a:t>30%</a:t>
              </a:r>
              <a:endParaRPr lang="zh-CN" altLang="en-US" dirty="0">
                <a:solidFill>
                  <a:srgbClr val="265A9A"/>
                </a:solidFill>
              </a:endParaRPr>
            </a:p>
          </p:txBody>
        </p:sp>
      </p:grpSp>
      <p:grpSp>
        <p:nvGrpSpPr>
          <p:cNvPr id="44" name="组合 43"/>
          <p:cNvGrpSpPr/>
          <p:nvPr/>
        </p:nvGrpSpPr>
        <p:grpSpPr>
          <a:xfrm>
            <a:off x="6823132" y="2083793"/>
            <a:ext cx="648072" cy="1863191"/>
            <a:chOff x="6823132" y="2220726"/>
            <a:chExt cx="648072" cy="1863191"/>
          </a:xfrm>
        </p:grpSpPr>
        <p:sp>
          <p:nvSpPr>
            <p:cNvPr id="24" name="矩形 23"/>
            <p:cNvSpPr/>
            <p:nvPr/>
          </p:nvSpPr>
          <p:spPr>
            <a:xfrm>
              <a:off x="6876256" y="2220726"/>
              <a:ext cx="504056" cy="4590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876256" y="2679761"/>
              <a:ext cx="504056" cy="54006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876256" y="3219822"/>
              <a:ext cx="504056" cy="86409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6823132" y="2310430"/>
              <a:ext cx="648072" cy="369332"/>
            </a:xfrm>
            <a:prstGeom prst="rect">
              <a:avLst/>
            </a:prstGeom>
            <a:noFill/>
          </p:spPr>
          <p:txBody>
            <a:bodyPr wrap="square" rtlCol="0">
              <a:spAutoFit/>
            </a:bodyPr>
            <a:lstStyle/>
            <a:p>
              <a:r>
                <a:rPr lang="en-US" altLang="zh-CN" dirty="0" smtClean="0">
                  <a:solidFill>
                    <a:srgbClr val="265A9A"/>
                  </a:solidFill>
                </a:rPr>
                <a:t>20%</a:t>
              </a:r>
              <a:endParaRPr lang="zh-CN" altLang="en-US" dirty="0">
                <a:solidFill>
                  <a:srgbClr val="265A9A"/>
                </a:solidFill>
              </a:endParaRPr>
            </a:p>
          </p:txBody>
        </p:sp>
        <p:sp>
          <p:nvSpPr>
            <p:cNvPr id="37" name="TextBox 36"/>
            <p:cNvSpPr txBox="1"/>
            <p:nvPr/>
          </p:nvSpPr>
          <p:spPr>
            <a:xfrm>
              <a:off x="6823132" y="2765158"/>
              <a:ext cx="648072" cy="369332"/>
            </a:xfrm>
            <a:prstGeom prst="rect">
              <a:avLst/>
            </a:prstGeom>
            <a:noFill/>
          </p:spPr>
          <p:txBody>
            <a:bodyPr wrap="square" rtlCol="0">
              <a:spAutoFit/>
            </a:bodyPr>
            <a:lstStyle/>
            <a:p>
              <a:r>
                <a:rPr lang="en-US" altLang="zh-CN" dirty="0" smtClean="0">
                  <a:solidFill>
                    <a:srgbClr val="265A9A"/>
                  </a:solidFill>
                </a:rPr>
                <a:t>30%</a:t>
              </a:r>
              <a:endParaRPr lang="zh-CN" altLang="en-US" dirty="0">
                <a:solidFill>
                  <a:srgbClr val="265A9A"/>
                </a:solidFill>
              </a:endParaRPr>
            </a:p>
          </p:txBody>
        </p:sp>
        <p:sp>
          <p:nvSpPr>
            <p:cNvPr id="38" name="TextBox 37"/>
            <p:cNvSpPr txBox="1"/>
            <p:nvPr/>
          </p:nvSpPr>
          <p:spPr>
            <a:xfrm>
              <a:off x="6823132" y="3426554"/>
              <a:ext cx="648072" cy="369332"/>
            </a:xfrm>
            <a:prstGeom prst="rect">
              <a:avLst/>
            </a:prstGeom>
            <a:noFill/>
          </p:spPr>
          <p:txBody>
            <a:bodyPr wrap="square" rtlCol="0">
              <a:spAutoFit/>
            </a:bodyPr>
            <a:lstStyle/>
            <a:p>
              <a:r>
                <a:rPr lang="en-US" altLang="zh-CN" dirty="0" smtClean="0">
                  <a:solidFill>
                    <a:srgbClr val="265A9A"/>
                  </a:solidFill>
                </a:rPr>
                <a:t>40%</a:t>
              </a:r>
              <a:endParaRPr lang="zh-CN" altLang="en-US" dirty="0">
                <a:solidFill>
                  <a:srgbClr val="265A9A"/>
                </a:solidFill>
              </a:endParaRPr>
            </a:p>
          </p:txBody>
        </p:sp>
      </p:grpSp>
      <p:grpSp>
        <p:nvGrpSpPr>
          <p:cNvPr id="45" name="组合 44"/>
          <p:cNvGrpSpPr/>
          <p:nvPr/>
        </p:nvGrpSpPr>
        <p:grpSpPr>
          <a:xfrm>
            <a:off x="7596336" y="1066665"/>
            <a:ext cx="648072" cy="2880319"/>
            <a:chOff x="7524328" y="1203598"/>
            <a:chExt cx="648072" cy="2880319"/>
          </a:xfrm>
        </p:grpSpPr>
        <p:sp>
          <p:nvSpPr>
            <p:cNvPr id="27" name="矩形 26"/>
            <p:cNvSpPr/>
            <p:nvPr/>
          </p:nvSpPr>
          <p:spPr>
            <a:xfrm>
              <a:off x="7596336" y="1203598"/>
              <a:ext cx="504056" cy="61206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596336" y="1815665"/>
              <a:ext cx="504056" cy="170583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596336" y="3516870"/>
              <a:ext cx="504056" cy="56704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7524328" y="1349900"/>
              <a:ext cx="648072" cy="369332"/>
            </a:xfrm>
            <a:prstGeom prst="rect">
              <a:avLst/>
            </a:prstGeom>
            <a:noFill/>
          </p:spPr>
          <p:txBody>
            <a:bodyPr wrap="square" rtlCol="0">
              <a:spAutoFit/>
            </a:bodyPr>
            <a:lstStyle/>
            <a:p>
              <a:r>
                <a:rPr lang="en-US" altLang="zh-CN" dirty="0" smtClean="0">
                  <a:solidFill>
                    <a:srgbClr val="265A9A"/>
                  </a:solidFill>
                </a:rPr>
                <a:t>30%</a:t>
              </a:r>
              <a:endParaRPr lang="zh-CN" altLang="en-US" dirty="0">
                <a:solidFill>
                  <a:srgbClr val="265A9A"/>
                </a:solidFill>
              </a:endParaRPr>
            </a:p>
          </p:txBody>
        </p:sp>
        <p:sp>
          <p:nvSpPr>
            <p:cNvPr id="40" name="TextBox 39"/>
            <p:cNvSpPr txBox="1"/>
            <p:nvPr/>
          </p:nvSpPr>
          <p:spPr>
            <a:xfrm>
              <a:off x="7524328" y="2450244"/>
              <a:ext cx="648072" cy="369332"/>
            </a:xfrm>
            <a:prstGeom prst="rect">
              <a:avLst/>
            </a:prstGeom>
            <a:noFill/>
          </p:spPr>
          <p:txBody>
            <a:bodyPr wrap="square" rtlCol="0">
              <a:spAutoFit/>
            </a:bodyPr>
            <a:lstStyle/>
            <a:p>
              <a:r>
                <a:rPr lang="en-US" altLang="zh-CN" dirty="0" smtClean="0">
                  <a:solidFill>
                    <a:srgbClr val="265A9A"/>
                  </a:solidFill>
                </a:rPr>
                <a:t>80%</a:t>
              </a:r>
              <a:endParaRPr lang="zh-CN" altLang="en-US" dirty="0">
                <a:solidFill>
                  <a:srgbClr val="265A9A"/>
                </a:solidFill>
              </a:endParaRPr>
            </a:p>
          </p:txBody>
        </p:sp>
        <p:sp>
          <p:nvSpPr>
            <p:cNvPr id="41" name="TextBox 40"/>
            <p:cNvSpPr txBox="1"/>
            <p:nvPr/>
          </p:nvSpPr>
          <p:spPr>
            <a:xfrm>
              <a:off x="7524328" y="3615727"/>
              <a:ext cx="648072" cy="369332"/>
            </a:xfrm>
            <a:prstGeom prst="rect">
              <a:avLst/>
            </a:prstGeom>
            <a:noFill/>
          </p:spPr>
          <p:txBody>
            <a:bodyPr wrap="square" rtlCol="0">
              <a:spAutoFit/>
            </a:bodyPr>
            <a:lstStyle/>
            <a:p>
              <a:r>
                <a:rPr lang="en-US" altLang="zh-CN" dirty="0" smtClean="0">
                  <a:solidFill>
                    <a:srgbClr val="265A9A"/>
                  </a:solidFill>
                </a:rPr>
                <a:t>30%</a:t>
              </a:r>
              <a:endParaRPr lang="zh-CN" altLang="en-US" dirty="0">
                <a:solidFill>
                  <a:srgbClr val="265A9A"/>
                </a:solidFill>
              </a:endParaRPr>
            </a:p>
          </p:txBody>
        </p:sp>
      </p:grpSp>
      <p:sp>
        <p:nvSpPr>
          <p:cNvPr id="47" name="TextBox 46"/>
          <p:cNvSpPr txBox="1"/>
          <p:nvPr/>
        </p:nvSpPr>
        <p:spPr>
          <a:xfrm>
            <a:off x="826345" y="4046288"/>
            <a:ext cx="7562079" cy="613694"/>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文本点击此处添加文本点击</a:t>
            </a:r>
            <a:r>
              <a:rPr lang="zh-CN" altLang="en-US" sz="1200" dirty="0">
                <a:solidFill>
                  <a:schemeClr val="bg1"/>
                </a:solidFill>
                <a:latin typeface="微软雅黑" panose="020B0503020204020204" pitchFamily="34" charset="-122"/>
                <a:ea typeface="微软雅黑" panose="020B0503020204020204" pitchFamily="34" charset="-122"/>
              </a:rPr>
              <a:t>此处添加文本此处添加文本点击此处添加文本点击此处添加文本此处添加文本点击此处添加文本点击此处添加文本此处添加文本点击此处添加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5356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58549" y="2211782"/>
            <a:ext cx="2669435" cy="648000"/>
            <a:chOff x="7375172" y="3330231"/>
            <a:chExt cx="2669435" cy="648000"/>
          </a:xfrm>
        </p:grpSpPr>
        <p:sp>
          <p:nvSpPr>
            <p:cNvPr id="3" name="TextBox 2"/>
            <p:cNvSpPr txBox="1"/>
            <p:nvPr/>
          </p:nvSpPr>
          <p:spPr>
            <a:xfrm>
              <a:off x="8172399" y="3402167"/>
              <a:ext cx="1872208"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投资回报</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375172" y="3330231"/>
              <a:ext cx="648000" cy="648000"/>
              <a:chOff x="7375172" y="3330231"/>
              <a:chExt cx="648000" cy="648000"/>
            </a:xfrm>
          </p:grpSpPr>
          <p:sp>
            <p:nvSpPr>
              <p:cNvPr id="5" name="流程图: 联系 4"/>
              <p:cNvSpPr/>
              <p:nvPr/>
            </p:nvSpPr>
            <p:spPr>
              <a:xfrm>
                <a:off x="7375172"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752" y="3542671"/>
                <a:ext cx="381000" cy="304800"/>
              </a:xfrm>
              <a:prstGeom prst="rect">
                <a:avLst/>
              </a:prstGeom>
            </p:spPr>
          </p:pic>
        </p:grpSp>
      </p:grpSp>
      <p:grpSp>
        <p:nvGrpSpPr>
          <p:cNvPr id="7" name="组合 6"/>
          <p:cNvGrpSpPr/>
          <p:nvPr/>
        </p:nvGrpSpPr>
        <p:grpSpPr>
          <a:xfrm>
            <a:off x="4849999" y="1851670"/>
            <a:ext cx="1511505" cy="494446"/>
            <a:chOff x="1769309" y="2301204"/>
            <a:chExt cx="1722616" cy="563504"/>
          </a:xfrm>
        </p:grpSpPr>
        <p:grpSp>
          <p:nvGrpSpPr>
            <p:cNvPr id="8" name="组合 7"/>
            <p:cNvGrpSpPr/>
            <p:nvPr/>
          </p:nvGrpSpPr>
          <p:grpSpPr>
            <a:xfrm>
              <a:off x="1769309" y="2355726"/>
              <a:ext cx="1722616" cy="508982"/>
              <a:chOff x="1769309" y="2355726"/>
              <a:chExt cx="1944216" cy="574458"/>
            </a:xfrm>
          </p:grpSpPr>
          <p:sp>
            <p:nvSpPr>
              <p:cNvPr id="10" name="矩形 9"/>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858354" y="2301204"/>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未来目标</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862165" y="2706156"/>
            <a:ext cx="1511505" cy="446605"/>
            <a:chOff x="1769309" y="2355724"/>
            <a:chExt cx="1722616" cy="508982"/>
          </a:xfrm>
        </p:grpSpPr>
        <p:grpSp>
          <p:nvGrpSpPr>
            <p:cNvPr id="26" name="组合 25"/>
            <p:cNvGrpSpPr/>
            <p:nvPr/>
          </p:nvGrpSpPr>
          <p:grpSpPr>
            <a:xfrm>
              <a:off x="1769309" y="2355724"/>
              <a:ext cx="1722616" cy="508982"/>
              <a:chOff x="1769309" y="2355723"/>
              <a:chExt cx="1944216" cy="574458"/>
            </a:xfrm>
          </p:grpSpPr>
          <p:sp>
            <p:nvSpPr>
              <p:cNvPr id="28" name="矩形 27"/>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融资需求</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26765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15616" y="1635646"/>
            <a:ext cx="6912768" cy="2678575"/>
            <a:chOff x="1115616" y="973295"/>
            <a:chExt cx="6912768" cy="2678575"/>
          </a:xfrm>
        </p:grpSpPr>
        <p:grpSp>
          <p:nvGrpSpPr>
            <p:cNvPr id="10" name="组合 9"/>
            <p:cNvGrpSpPr/>
            <p:nvPr/>
          </p:nvGrpSpPr>
          <p:grpSpPr>
            <a:xfrm>
              <a:off x="1115616" y="2551844"/>
              <a:ext cx="2178046" cy="1100026"/>
              <a:chOff x="1115616" y="2551844"/>
              <a:chExt cx="2178046" cy="1100026"/>
            </a:xfrm>
          </p:grpSpPr>
          <p:sp>
            <p:nvSpPr>
              <p:cNvPr id="7" name="TextBox 6"/>
              <p:cNvSpPr txBox="1"/>
              <p:nvPr/>
            </p:nvSpPr>
            <p:spPr>
              <a:xfrm>
                <a:off x="1115616" y="2564199"/>
                <a:ext cx="2178045" cy="1015663"/>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图文框 7"/>
              <p:cNvSpPr/>
              <p:nvPr/>
            </p:nvSpPr>
            <p:spPr>
              <a:xfrm>
                <a:off x="1115616" y="2551844"/>
                <a:ext cx="2178046" cy="1100026"/>
              </a:xfrm>
              <a:prstGeom prst="frame">
                <a:avLst>
                  <a:gd name="adj1" fmla="val 143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24831" b="29502"/>
            <a:stretch/>
          </p:blipFill>
          <p:spPr>
            <a:xfrm>
              <a:off x="1115616" y="973295"/>
              <a:ext cx="6912768" cy="1578445"/>
            </a:xfrm>
            <a:prstGeom prst="rect">
              <a:avLst/>
            </a:prstGeom>
          </p:spPr>
        </p:pic>
        <p:grpSp>
          <p:nvGrpSpPr>
            <p:cNvPr id="11" name="组合 10"/>
            <p:cNvGrpSpPr/>
            <p:nvPr/>
          </p:nvGrpSpPr>
          <p:grpSpPr>
            <a:xfrm>
              <a:off x="3491879" y="2551844"/>
              <a:ext cx="2160240" cy="1100026"/>
              <a:chOff x="1259630" y="2551844"/>
              <a:chExt cx="2160240" cy="1100026"/>
            </a:xfrm>
          </p:grpSpPr>
          <p:sp>
            <p:nvSpPr>
              <p:cNvPr id="12" name="TextBox 11"/>
              <p:cNvSpPr txBox="1"/>
              <p:nvPr/>
            </p:nvSpPr>
            <p:spPr>
              <a:xfrm>
                <a:off x="1259630" y="2564199"/>
                <a:ext cx="2160239" cy="1015663"/>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图文框 12"/>
              <p:cNvSpPr/>
              <p:nvPr/>
            </p:nvSpPr>
            <p:spPr>
              <a:xfrm>
                <a:off x="1259631" y="2551844"/>
                <a:ext cx="2160239" cy="1100026"/>
              </a:xfrm>
              <a:prstGeom prst="frame">
                <a:avLst>
                  <a:gd name="adj1" fmla="val 143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5868144" y="2551844"/>
              <a:ext cx="2160240" cy="1100026"/>
              <a:chOff x="1133422" y="2551844"/>
              <a:chExt cx="2160240" cy="1100026"/>
            </a:xfrm>
          </p:grpSpPr>
          <p:sp>
            <p:nvSpPr>
              <p:cNvPr id="15" name="TextBox 14"/>
              <p:cNvSpPr txBox="1"/>
              <p:nvPr/>
            </p:nvSpPr>
            <p:spPr>
              <a:xfrm>
                <a:off x="1133422" y="2564199"/>
                <a:ext cx="2160239" cy="1015663"/>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r>
                  <a:rPr lang="zh-CN" altLang="en-US" sz="1200" dirty="0" smtClean="0">
                    <a:solidFill>
                      <a:schemeClr val="bg1"/>
                    </a:solidFill>
                    <a:latin typeface="微软雅黑" panose="020B0503020204020204" pitchFamily="34" charset="-122"/>
                    <a:ea typeface="微软雅黑" panose="020B0503020204020204" pitchFamily="34" charset="-122"/>
                  </a:rPr>
                  <a:t>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图文框 15"/>
              <p:cNvSpPr/>
              <p:nvPr/>
            </p:nvSpPr>
            <p:spPr>
              <a:xfrm>
                <a:off x="1133422" y="2551844"/>
                <a:ext cx="2160240" cy="1100026"/>
              </a:xfrm>
              <a:prstGeom prst="frame">
                <a:avLst>
                  <a:gd name="adj1" fmla="val 143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8" name="组合 17"/>
          <p:cNvGrpSpPr/>
          <p:nvPr/>
        </p:nvGrpSpPr>
        <p:grpSpPr>
          <a:xfrm>
            <a:off x="467544" y="315086"/>
            <a:ext cx="2038241" cy="528472"/>
            <a:chOff x="1769309" y="2262425"/>
            <a:chExt cx="1722616" cy="602283"/>
          </a:xfrm>
        </p:grpSpPr>
        <p:grpSp>
          <p:nvGrpSpPr>
            <p:cNvPr id="19" name="组合 18"/>
            <p:cNvGrpSpPr/>
            <p:nvPr/>
          </p:nvGrpSpPr>
          <p:grpSpPr>
            <a:xfrm>
              <a:off x="1769309" y="2355726"/>
              <a:ext cx="1722616" cy="508982"/>
              <a:chOff x="1769309" y="2355726"/>
              <a:chExt cx="1944216" cy="574458"/>
            </a:xfrm>
          </p:grpSpPr>
          <p:sp>
            <p:nvSpPr>
              <p:cNvPr id="21" name="矩形 20"/>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a:solidFill>
                    <a:srgbClr val="265A9A"/>
                  </a:solidFill>
                  <a:latin typeface="微软雅黑" panose="020B0503020204020204" pitchFamily="34" charset="-122"/>
                  <a:ea typeface="微软雅黑" panose="020B0503020204020204" pitchFamily="34" charset="-122"/>
                </a:rPr>
                <a:t>未来目标</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1043608" y="861543"/>
            <a:ext cx="7128792" cy="646331"/>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文本点击此处添加文本点击</a:t>
            </a:r>
            <a:r>
              <a:rPr lang="zh-CN" altLang="en-US" sz="1200" dirty="0">
                <a:solidFill>
                  <a:schemeClr val="bg1"/>
                </a:solidFill>
                <a:latin typeface="微软雅黑" panose="020B0503020204020204" pitchFamily="34" charset="-122"/>
                <a:ea typeface="微软雅黑" panose="020B0503020204020204" pitchFamily="34" charset="-122"/>
              </a:rPr>
              <a:t>此处添加文本此处添加文本点击此处添加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点击</a:t>
            </a:r>
            <a:r>
              <a:rPr lang="zh-CN" altLang="en-US" sz="1200" dirty="0">
                <a:solidFill>
                  <a:schemeClr val="bg1"/>
                </a:solidFill>
                <a:latin typeface="微软雅黑" panose="020B0503020204020204" pitchFamily="34" charset="-122"/>
                <a:ea typeface="微软雅黑" panose="020B0503020204020204" pitchFamily="34" charset="-122"/>
              </a:rPr>
              <a:t>此处添加文本此处添加文本点击此处添加文本点击此处添加文本此处添加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0586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7544" y="315086"/>
            <a:ext cx="2038241" cy="528472"/>
            <a:chOff x="1769309" y="2262425"/>
            <a:chExt cx="1722616" cy="602283"/>
          </a:xfrm>
        </p:grpSpPr>
        <p:grpSp>
          <p:nvGrpSpPr>
            <p:cNvPr id="4" name="组合 3"/>
            <p:cNvGrpSpPr/>
            <p:nvPr/>
          </p:nvGrpSpPr>
          <p:grpSpPr>
            <a:xfrm>
              <a:off x="1769309" y="2355726"/>
              <a:ext cx="1722616" cy="508982"/>
              <a:chOff x="1769309" y="2355726"/>
              <a:chExt cx="1944216" cy="574458"/>
            </a:xfrm>
          </p:grpSpPr>
          <p:sp>
            <p:nvSpPr>
              <p:cNvPr id="6" name="矩形 5"/>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融资需求</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3069656" y="464399"/>
            <a:ext cx="2856173" cy="1015663"/>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179706" y="1397784"/>
            <a:ext cx="2626249" cy="2604334"/>
            <a:chOff x="3179706" y="1397784"/>
            <a:chExt cx="2626249" cy="2604334"/>
          </a:xfrm>
        </p:grpSpPr>
        <p:grpSp>
          <p:nvGrpSpPr>
            <p:cNvPr id="33" name="组合 32"/>
            <p:cNvGrpSpPr/>
            <p:nvPr/>
          </p:nvGrpSpPr>
          <p:grpSpPr>
            <a:xfrm>
              <a:off x="3179706" y="1397784"/>
              <a:ext cx="2626249" cy="2604334"/>
              <a:chOff x="3033687" y="1141813"/>
              <a:chExt cx="2890421" cy="2866303"/>
            </a:xfrm>
          </p:grpSpPr>
          <p:sp>
            <p:nvSpPr>
              <p:cNvPr id="25" name="空心弧 24"/>
              <p:cNvSpPr/>
              <p:nvPr/>
            </p:nvSpPr>
            <p:spPr>
              <a:xfrm rot="2640395">
                <a:off x="3304533" y="1394413"/>
                <a:ext cx="2351485" cy="2351485"/>
              </a:xfrm>
              <a:prstGeom prst="blockArc">
                <a:avLst>
                  <a:gd name="adj1" fmla="val 16217245"/>
                  <a:gd name="adj2" fmla="val 36654"/>
                  <a:gd name="adj3" fmla="val 1324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空心弧 25"/>
              <p:cNvSpPr/>
              <p:nvPr/>
            </p:nvSpPr>
            <p:spPr>
              <a:xfrm rot="2640395" flipH="1">
                <a:off x="3309344" y="1394413"/>
                <a:ext cx="2351485" cy="2351485"/>
              </a:xfrm>
              <a:prstGeom prst="blockArc">
                <a:avLst>
                  <a:gd name="adj1" fmla="val 16217245"/>
                  <a:gd name="adj2" fmla="val 36654"/>
                  <a:gd name="adj3" fmla="val 1324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空心弧 26"/>
              <p:cNvSpPr/>
              <p:nvPr/>
            </p:nvSpPr>
            <p:spPr>
              <a:xfrm rot="2640395" flipH="1" flipV="1">
                <a:off x="3309344" y="1394412"/>
                <a:ext cx="2351485" cy="2351485"/>
              </a:xfrm>
              <a:prstGeom prst="blockArc">
                <a:avLst>
                  <a:gd name="adj1" fmla="val 16217245"/>
                  <a:gd name="adj2" fmla="val 36654"/>
                  <a:gd name="adj3" fmla="val 1324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空心弧 27"/>
              <p:cNvSpPr/>
              <p:nvPr/>
            </p:nvSpPr>
            <p:spPr>
              <a:xfrm rot="2640395" flipV="1">
                <a:off x="3309345" y="1394412"/>
                <a:ext cx="2351485" cy="2351485"/>
              </a:xfrm>
              <a:prstGeom prst="blockArc">
                <a:avLst>
                  <a:gd name="adj1" fmla="val 16217245"/>
                  <a:gd name="adj2" fmla="val 21539120"/>
                  <a:gd name="adj3" fmla="val 13515"/>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等腰三角形 29"/>
              <p:cNvSpPr/>
              <p:nvPr/>
            </p:nvSpPr>
            <p:spPr>
              <a:xfrm rot="5400000">
                <a:off x="5635585" y="2420910"/>
                <a:ext cx="295769" cy="281276"/>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 fmla="*/ 0 w 272365"/>
                  <a:gd name="connsiteY0" fmla="*/ 251939 h 251939"/>
                  <a:gd name="connsiteX1" fmla="*/ 132554 w 272365"/>
                  <a:gd name="connsiteY1" fmla="*/ 0 h 251939"/>
                  <a:gd name="connsiteX2" fmla="*/ 272365 w 272365"/>
                  <a:gd name="connsiteY2" fmla="*/ 241054 h 251939"/>
                  <a:gd name="connsiteX3" fmla="*/ 0 w 272365"/>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5569"/>
                  <a:gd name="connsiteX1" fmla="*/ 132554 w 268737"/>
                  <a:gd name="connsiteY1" fmla="*/ 0 h 255569"/>
                  <a:gd name="connsiteX2" fmla="*/ 268737 w 268737"/>
                  <a:gd name="connsiteY2" fmla="*/ 255569 h 255569"/>
                  <a:gd name="connsiteX3" fmla="*/ 0 w 268737"/>
                  <a:gd name="connsiteY3" fmla="*/ 251939 h 255569"/>
                </a:gdLst>
                <a:ahLst/>
                <a:cxnLst>
                  <a:cxn ang="0">
                    <a:pos x="connsiteX0" y="connsiteY0"/>
                  </a:cxn>
                  <a:cxn ang="0">
                    <a:pos x="connsiteX1" y="connsiteY1"/>
                  </a:cxn>
                  <a:cxn ang="0">
                    <a:pos x="connsiteX2" y="connsiteY2"/>
                  </a:cxn>
                  <a:cxn ang="0">
                    <a:pos x="connsiteX3" y="connsiteY3"/>
                  </a:cxn>
                </a:cxnLst>
                <a:rect l="l" t="t" r="r" b="b"/>
                <a:pathLst>
                  <a:path w="268737" h="255569">
                    <a:moveTo>
                      <a:pt x="0" y="251939"/>
                    </a:moveTo>
                    <a:lnTo>
                      <a:pt x="132554" y="0"/>
                    </a:lnTo>
                    <a:lnTo>
                      <a:pt x="268737" y="255569"/>
                    </a:lnTo>
                    <a:cubicBezTo>
                      <a:pt x="179158" y="243474"/>
                      <a:pt x="89579" y="249520"/>
                      <a:pt x="0" y="25193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29"/>
              <p:cNvSpPr/>
              <p:nvPr/>
            </p:nvSpPr>
            <p:spPr>
              <a:xfrm rot="16200000" flipH="1">
                <a:off x="3026440" y="2420910"/>
                <a:ext cx="295769" cy="281276"/>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 fmla="*/ 0 w 272365"/>
                  <a:gd name="connsiteY0" fmla="*/ 251939 h 251939"/>
                  <a:gd name="connsiteX1" fmla="*/ 132554 w 272365"/>
                  <a:gd name="connsiteY1" fmla="*/ 0 h 251939"/>
                  <a:gd name="connsiteX2" fmla="*/ 272365 w 272365"/>
                  <a:gd name="connsiteY2" fmla="*/ 241054 h 251939"/>
                  <a:gd name="connsiteX3" fmla="*/ 0 w 272365"/>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5569"/>
                  <a:gd name="connsiteX1" fmla="*/ 132554 w 268737"/>
                  <a:gd name="connsiteY1" fmla="*/ 0 h 255569"/>
                  <a:gd name="connsiteX2" fmla="*/ 268737 w 268737"/>
                  <a:gd name="connsiteY2" fmla="*/ 255569 h 255569"/>
                  <a:gd name="connsiteX3" fmla="*/ 0 w 268737"/>
                  <a:gd name="connsiteY3" fmla="*/ 251939 h 255569"/>
                </a:gdLst>
                <a:ahLst/>
                <a:cxnLst>
                  <a:cxn ang="0">
                    <a:pos x="connsiteX0" y="connsiteY0"/>
                  </a:cxn>
                  <a:cxn ang="0">
                    <a:pos x="connsiteX1" y="connsiteY1"/>
                  </a:cxn>
                  <a:cxn ang="0">
                    <a:pos x="connsiteX2" y="connsiteY2"/>
                  </a:cxn>
                  <a:cxn ang="0">
                    <a:pos x="connsiteX3" y="connsiteY3"/>
                  </a:cxn>
                </a:cxnLst>
                <a:rect l="l" t="t" r="r" b="b"/>
                <a:pathLst>
                  <a:path w="268737" h="255569">
                    <a:moveTo>
                      <a:pt x="0" y="251939"/>
                    </a:moveTo>
                    <a:lnTo>
                      <a:pt x="132554" y="0"/>
                    </a:lnTo>
                    <a:lnTo>
                      <a:pt x="268737" y="255569"/>
                    </a:lnTo>
                    <a:cubicBezTo>
                      <a:pt x="179158" y="243474"/>
                      <a:pt x="89579" y="249520"/>
                      <a:pt x="0" y="25193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29"/>
              <p:cNvSpPr/>
              <p:nvPr/>
            </p:nvSpPr>
            <p:spPr>
              <a:xfrm>
                <a:off x="4331123" y="1141813"/>
                <a:ext cx="295769" cy="281277"/>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 fmla="*/ 0 w 272365"/>
                  <a:gd name="connsiteY0" fmla="*/ 251939 h 251939"/>
                  <a:gd name="connsiteX1" fmla="*/ 132554 w 272365"/>
                  <a:gd name="connsiteY1" fmla="*/ 0 h 251939"/>
                  <a:gd name="connsiteX2" fmla="*/ 272365 w 272365"/>
                  <a:gd name="connsiteY2" fmla="*/ 241054 h 251939"/>
                  <a:gd name="connsiteX3" fmla="*/ 0 w 272365"/>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5569"/>
                  <a:gd name="connsiteX1" fmla="*/ 132554 w 268737"/>
                  <a:gd name="connsiteY1" fmla="*/ 0 h 255569"/>
                  <a:gd name="connsiteX2" fmla="*/ 268737 w 268737"/>
                  <a:gd name="connsiteY2" fmla="*/ 255569 h 255569"/>
                  <a:gd name="connsiteX3" fmla="*/ 0 w 268737"/>
                  <a:gd name="connsiteY3" fmla="*/ 251939 h 255569"/>
                </a:gdLst>
                <a:ahLst/>
                <a:cxnLst>
                  <a:cxn ang="0">
                    <a:pos x="connsiteX0" y="connsiteY0"/>
                  </a:cxn>
                  <a:cxn ang="0">
                    <a:pos x="connsiteX1" y="connsiteY1"/>
                  </a:cxn>
                  <a:cxn ang="0">
                    <a:pos x="connsiteX2" y="connsiteY2"/>
                  </a:cxn>
                  <a:cxn ang="0">
                    <a:pos x="connsiteX3" y="connsiteY3"/>
                  </a:cxn>
                </a:cxnLst>
                <a:rect l="l" t="t" r="r" b="b"/>
                <a:pathLst>
                  <a:path w="268737" h="255569">
                    <a:moveTo>
                      <a:pt x="0" y="251939"/>
                    </a:moveTo>
                    <a:lnTo>
                      <a:pt x="132554" y="0"/>
                    </a:lnTo>
                    <a:lnTo>
                      <a:pt x="268737" y="255569"/>
                    </a:lnTo>
                    <a:cubicBezTo>
                      <a:pt x="179158" y="243474"/>
                      <a:pt x="89579" y="249520"/>
                      <a:pt x="0" y="25193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29"/>
              <p:cNvSpPr/>
              <p:nvPr/>
            </p:nvSpPr>
            <p:spPr>
              <a:xfrm rot="10800000">
                <a:off x="4315716" y="3726839"/>
                <a:ext cx="295769" cy="281277"/>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 fmla="*/ 0 w 272365"/>
                  <a:gd name="connsiteY0" fmla="*/ 251939 h 251939"/>
                  <a:gd name="connsiteX1" fmla="*/ 132554 w 272365"/>
                  <a:gd name="connsiteY1" fmla="*/ 0 h 251939"/>
                  <a:gd name="connsiteX2" fmla="*/ 272365 w 272365"/>
                  <a:gd name="connsiteY2" fmla="*/ 241054 h 251939"/>
                  <a:gd name="connsiteX3" fmla="*/ 0 w 272365"/>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1939"/>
                  <a:gd name="connsiteX1" fmla="*/ 132554 w 268737"/>
                  <a:gd name="connsiteY1" fmla="*/ 0 h 251939"/>
                  <a:gd name="connsiteX2" fmla="*/ 268737 w 268737"/>
                  <a:gd name="connsiteY2" fmla="*/ 244683 h 251939"/>
                  <a:gd name="connsiteX3" fmla="*/ 0 w 268737"/>
                  <a:gd name="connsiteY3" fmla="*/ 251939 h 251939"/>
                  <a:gd name="connsiteX0" fmla="*/ 0 w 268737"/>
                  <a:gd name="connsiteY0" fmla="*/ 251939 h 255569"/>
                  <a:gd name="connsiteX1" fmla="*/ 132554 w 268737"/>
                  <a:gd name="connsiteY1" fmla="*/ 0 h 255569"/>
                  <a:gd name="connsiteX2" fmla="*/ 268737 w 268737"/>
                  <a:gd name="connsiteY2" fmla="*/ 255569 h 255569"/>
                  <a:gd name="connsiteX3" fmla="*/ 0 w 268737"/>
                  <a:gd name="connsiteY3" fmla="*/ 251939 h 255569"/>
                </a:gdLst>
                <a:ahLst/>
                <a:cxnLst>
                  <a:cxn ang="0">
                    <a:pos x="connsiteX0" y="connsiteY0"/>
                  </a:cxn>
                  <a:cxn ang="0">
                    <a:pos x="connsiteX1" y="connsiteY1"/>
                  </a:cxn>
                  <a:cxn ang="0">
                    <a:pos x="connsiteX2" y="connsiteY2"/>
                  </a:cxn>
                  <a:cxn ang="0">
                    <a:pos x="connsiteX3" y="connsiteY3"/>
                  </a:cxn>
                </a:cxnLst>
                <a:rect l="l" t="t" r="r" b="b"/>
                <a:pathLst>
                  <a:path w="268737" h="255569">
                    <a:moveTo>
                      <a:pt x="0" y="251939"/>
                    </a:moveTo>
                    <a:lnTo>
                      <a:pt x="132554" y="0"/>
                    </a:lnTo>
                    <a:lnTo>
                      <a:pt x="268737" y="255569"/>
                    </a:lnTo>
                    <a:cubicBezTo>
                      <a:pt x="179158" y="243474"/>
                      <a:pt x="89579" y="249520"/>
                      <a:pt x="0" y="25193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883641" y="2216013"/>
              <a:ext cx="1229626" cy="931801"/>
              <a:chOff x="3883641" y="2132685"/>
              <a:chExt cx="1229626" cy="931801"/>
            </a:xfrm>
          </p:grpSpPr>
          <p:sp>
            <p:nvSpPr>
              <p:cNvPr id="20" name="流程图: 联系 19"/>
              <p:cNvSpPr/>
              <p:nvPr/>
            </p:nvSpPr>
            <p:spPr>
              <a:xfrm rot="2839814">
                <a:off x="4017207" y="2132685"/>
                <a:ext cx="931801" cy="931801"/>
              </a:xfrm>
              <a:prstGeom prst="flowChartConnector">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883641" y="2367752"/>
                <a:ext cx="1229626" cy="461665"/>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融资需求</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sp>
        <p:nvSpPr>
          <p:cNvPr id="36" name="TextBox 35"/>
          <p:cNvSpPr txBox="1"/>
          <p:nvPr/>
        </p:nvSpPr>
        <p:spPr>
          <a:xfrm>
            <a:off x="5661450" y="1973848"/>
            <a:ext cx="2712651" cy="1015663"/>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069656" y="3918064"/>
            <a:ext cx="2856173" cy="1015663"/>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86520" y="2045561"/>
            <a:ext cx="2771120" cy="1015663"/>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添加标题</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此处</a:t>
            </a:r>
            <a:r>
              <a:rPr lang="zh-CN" altLang="en-US" sz="1200" dirty="0">
                <a:solidFill>
                  <a:schemeClr val="bg1"/>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012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71600" y="2283718"/>
            <a:ext cx="2736304" cy="523220"/>
            <a:chOff x="251520" y="1995686"/>
            <a:chExt cx="2736304" cy="523220"/>
          </a:xfrm>
        </p:grpSpPr>
        <p:sp>
          <p:nvSpPr>
            <p:cNvPr id="2" name="TextBox 1"/>
            <p:cNvSpPr txBox="1"/>
            <p:nvPr/>
          </p:nvSpPr>
          <p:spPr>
            <a:xfrm>
              <a:off x="251520" y="2038077"/>
              <a:ext cx="1872208"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051720" y="20676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51720" y="1995686"/>
              <a:ext cx="93610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目录</a:t>
              </a:r>
            </a:p>
          </p:txBody>
        </p:sp>
      </p:grpSp>
      <p:grpSp>
        <p:nvGrpSpPr>
          <p:cNvPr id="28" name="组合 27"/>
          <p:cNvGrpSpPr/>
          <p:nvPr/>
        </p:nvGrpSpPr>
        <p:grpSpPr>
          <a:xfrm>
            <a:off x="4494853" y="915566"/>
            <a:ext cx="2597427" cy="648072"/>
            <a:chOff x="4062805" y="843558"/>
            <a:chExt cx="2597427" cy="648072"/>
          </a:xfrm>
        </p:grpSpPr>
        <p:sp>
          <p:nvSpPr>
            <p:cNvPr id="10" name="TextBox 9"/>
            <p:cNvSpPr txBox="1"/>
            <p:nvPr/>
          </p:nvSpPr>
          <p:spPr>
            <a:xfrm>
              <a:off x="4860032" y="978282"/>
              <a:ext cx="1800200"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项目简介</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062805" y="843558"/>
              <a:ext cx="648072" cy="648072"/>
              <a:chOff x="4062805" y="843558"/>
              <a:chExt cx="648072" cy="648072"/>
            </a:xfrm>
          </p:grpSpPr>
          <p:sp>
            <p:nvSpPr>
              <p:cNvPr id="9" name="流程图: 联系 8"/>
              <p:cNvSpPr/>
              <p:nvPr/>
            </p:nvSpPr>
            <p:spPr>
              <a:xfrm>
                <a:off x="4062805" y="843558"/>
                <a:ext cx="648072" cy="648072"/>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510" y="1011456"/>
                <a:ext cx="304800" cy="304800"/>
              </a:xfrm>
              <a:prstGeom prst="rect">
                <a:avLst/>
              </a:prstGeom>
            </p:spPr>
          </p:pic>
        </p:grpSp>
      </p:grpSp>
      <p:grpSp>
        <p:nvGrpSpPr>
          <p:cNvPr id="12" name="组合 11"/>
          <p:cNvGrpSpPr/>
          <p:nvPr/>
        </p:nvGrpSpPr>
        <p:grpSpPr>
          <a:xfrm>
            <a:off x="4494853" y="1822429"/>
            <a:ext cx="2021363" cy="648000"/>
            <a:chOff x="3154688" y="3330231"/>
            <a:chExt cx="2021363" cy="648000"/>
          </a:xfrm>
        </p:grpSpPr>
        <p:sp>
          <p:nvSpPr>
            <p:cNvPr id="13" name="TextBox 12"/>
            <p:cNvSpPr txBox="1"/>
            <p:nvPr/>
          </p:nvSpPr>
          <p:spPr>
            <a:xfrm>
              <a:off x="3951915" y="3503488"/>
              <a:ext cx="1224136"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项目</a:t>
              </a:r>
              <a:r>
                <a:rPr lang="zh-CN" altLang="en-US" dirty="0">
                  <a:solidFill>
                    <a:schemeClr val="bg1"/>
                  </a:solidFill>
                  <a:latin typeface="微软雅黑" panose="020B0503020204020204" pitchFamily="34" charset="-122"/>
                  <a:ea typeface="微软雅黑" panose="020B0503020204020204" pitchFamily="34" charset="-122"/>
                </a:rPr>
                <a:t>计划</a:t>
              </a:r>
            </a:p>
          </p:txBody>
        </p:sp>
        <p:grpSp>
          <p:nvGrpSpPr>
            <p:cNvPr id="14" name="组合 13"/>
            <p:cNvGrpSpPr/>
            <p:nvPr/>
          </p:nvGrpSpPr>
          <p:grpSpPr>
            <a:xfrm>
              <a:off x="3154688" y="3330231"/>
              <a:ext cx="648000" cy="648000"/>
              <a:chOff x="3154688" y="3330231"/>
              <a:chExt cx="648000" cy="648000"/>
            </a:xfrm>
          </p:grpSpPr>
          <p:sp>
            <p:nvSpPr>
              <p:cNvPr id="15" name="流程图: 联系 14"/>
              <p:cNvSpPr/>
              <p:nvPr/>
            </p:nvSpPr>
            <p:spPr>
              <a:xfrm>
                <a:off x="315468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544" y="3511228"/>
                <a:ext cx="304800" cy="304800"/>
              </a:xfrm>
              <a:prstGeom prst="rect">
                <a:avLst/>
              </a:prstGeom>
            </p:spPr>
          </p:pic>
        </p:grpSp>
      </p:grpSp>
      <p:grpSp>
        <p:nvGrpSpPr>
          <p:cNvPr id="17" name="组合 16"/>
          <p:cNvGrpSpPr/>
          <p:nvPr/>
        </p:nvGrpSpPr>
        <p:grpSpPr>
          <a:xfrm>
            <a:off x="4494853" y="2711477"/>
            <a:ext cx="2021363" cy="648000"/>
            <a:chOff x="5311138" y="3330231"/>
            <a:chExt cx="2021363" cy="648000"/>
          </a:xfrm>
        </p:grpSpPr>
        <p:sp>
          <p:nvSpPr>
            <p:cNvPr id="18" name="TextBox 17"/>
            <p:cNvSpPr txBox="1"/>
            <p:nvPr/>
          </p:nvSpPr>
          <p:spPr>
            <a:xfrm>
              <a:off x="6108365" y="3540271"/>
              <a:ext cx="1224136"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市场分析</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311138" y="3330231"/>
              <a:ext cx="648000" cy="648000"/>
              <a:chOff x="5311138" y="3330231"/>
              <a:chExt cx="648000" cy="648000"/>
            </a:xfrm>
          </p:grpSpPr>
          <p:sp>
            <p:nvSpPr>
              <p:cNvPr id="20" name="流程图: 联系 19"/>
              <p:cNvSpPr/>
              <p:nvPr/>
            </p:nvSpPr>
            <p:spPr>
              <a:xfrm>
                <a:off x="531113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967" y="3501831"/>
                <a:ext cx="304800" cy="304800"/>
              </a:xfrm>
              <a:prstGeom prst="rect">
                <a:avLst/>
              </a:prstGeom>
            </p:spPr>
          </p:pic>
        </p:grpSp>
      </p:grpSp>
      <p:grpSp>
        <p:nvGrpSpPr>
          <p:cNvPr id="22" name="组合 21"/>
          <p:cNvGrpSpPr/>
          <p:nvPr/>
        </p:nvGrpSpPr>
        <p:grpSpPr>
          <a:xfrm>
            <a:off x="4494853" y="3579862"/>
            <a:ext cx="2021363" cy="648000"/>
            <a:chOff x="7375172" y="3330231"/>
            <a:chExt cx="2021363" cy="648000"/>
          </a:xfrm>
        </p:grpSpPr>
        <p:sp>
          <p:nvSpPr>
            <p:cNvPr id="23" name="TextBox 22"/>
            <p:cNvSpPr txBox="1"/>
            <p:nvPr/>
          </p:nvSpPr>
          <p:spPr>
            <a:xfrm>
              <a:off x="8172399" y="3474247"/>
              <a:ext cx="1224136"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投资回报</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375172" y="3330231"/>
              <a:ext cx="648000" cy="648000"/>
              <a:chOff x="7375172" y="3330231"/>
              <a:chExt cx="648000" cy="648000"/>
            </a:xfrm>
          </p:grpSpPr>
          <p:sp>
            <p:nvSpPr>
              <p:cNvPr id="25" name="流程图: 联系 24"/>
              <p:cNvSpPr/>
              <p:nvPr/>
            </p:nvSpPr>
            <p:spPr>
              <a:xfrm>
                <a:off x="7375172"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1752" y="3542671"/>
                <a:ext cx="381000" cy="304800"/>
              </a:xfrm>
              <a:prstGeom prst="rect">
                <a:avLst/>
              </a:prstGeom>
            </p:spPr>
          </p:pic>
        </p:grpSp>
      </p:grpSp>
    </p:spTree>
    <p:extLst>
      <p:ext uri="{BB962C8B-B14F-4D97-AF65-F5344CB8AC3E}">
        <p14:creationId xmlns:p14="http://schemas.microsoft.com/office/powerpoint/2010/main" val="1286549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3734" y="2202999"/>
            <a:ext cx="2294410" cy="646331"/>
          </a:xfrm>
          <a:prstGeom prst="rect">
            <a:avLst/>
          </a:prstGeom>
          <a:no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感谢观看</a:t>
            </a:r>
            <a:endParaRPr lang="zh-CN" altLang="en-US" sz="3600"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V="1">
            <a:off x="5930306" y="970728"/>
            <a:ext cx="720080" cy="699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139368" y="1515985"/>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943708" y="3096045"/>
            <a:ext cx="1008112" cy="987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735796" y="3312069"/>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095041" y="1851669"/>
            <a:ext cx="2952329" cy="40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3095040" y="2889367"/>
            <a:ext cx="2952329" cy="25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33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01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264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8" y="2267692"/>
            <a:ext cx="180020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项目简介</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728941" y="2211710"/>
            <a:ext cx="648072" cy="648072"/>
            <a:chOff x="4062805" y="843558"/>
            <a:chExt cx="648072" cy="648072"/>
          </a:xfrm>
        </p:grpSpPr>
        <p:sp>
          <p:nvSpPr>
            <p:cNvPr id="5" name="流程图: 联系 4"/>
            <p:cNvSpPr/>
            <p:nvPr/>
          </p:nvSpPr>
          <p:spPr>
            <a:xfrm>
              <a:off x="4062805" y="843558"/>
              <a:ext cx="648072" cy="648072"/>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510" y="1011456"/>
              <a:ext cx="304800" cy="304800"/>
            </a:xfrm>
            <a:prstGeom prst="rect">
              <a:avLst/>
            </a:prstGeom>
          </p:spPr>
        </p:pic>
      </p:grpSp>
      <p:grpSp>
        <p:nvGrpSpPr>
          <p:cNvPr id="21" name="组合 20"/>
          <p:cNvGrpSpPr/>
          <p:nvPr/>
        </p:nvGrpSpPr>
        <p:grpSpPr>
          <a:xfrm>
            <a:off x="4838927" y="1323445"/>
            <a:ext cx="1511505" cy="446605"/>
            <a:chOff x="1769309" y="2355726"/>
            <a:chExt cx="1722616" cy="508982"/>
          </a:xfrm>
        </p:grpSpPr>
        <p:grpSp>
          <p:nvGrpSpPr>
            <p:cNvPr id="19" name="组合 18"/>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858354" y="2355726"/>
              <a:ext cx="1572258" cy="418191"/>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投资</a:t>
              </a:r>
              <a:r>
                <a:rPr lang="zh-CN" altLang="en-US" sz="1600" dirty="0">
                  <a:solidFill>
                    <a:srgbClr val="265A9A"/>
                  </a:solidFill>
                  <a:latin typeface="微软雅黑" panose="020B0503020204020204" pitchFamily="34" charset="-122"/>
                  <a:ea typeface="微软雅黑" panose="020B0503020204020204" pitchFamily="34" charset="-122"/>
                </a:rPr>
                <a:t>亮点</a:t>
              </a:r>
              <a:endParaRPr lang="en-US" altLang="zh-CN" dirty="0">
                <a:solidFill>
                  <a:srgbClr val="265A9A"/>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851093" y="1997844"/>
            <a:ext cx="1511505" cy="446605"/>
            <a:chOff x="1769309" y="2355726"/>
            <a:chExt cx="1944216" cy="574458"/>
          </a:xfrm>
        </p:grpSpPr>
        <p:sp>
          <p:nvSpPr>
            <p:cNvPr id="25" name="矩形 24"/>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4929225" y="1997844"/>
            <a:ext cx="1379574" cy="366941"/>
          </a:xfrm>
          <a:prstGeom prst="rect">
            <a:avLst/>
          </a:prstGeom>
        </p:spPr>
        <p:txBody>
          <a:bodyPr wrap="square">
            <a:spAutoFit/>
          </a:bodyPr>
          <a:lstStyle/>
          <a:p>
            <a:pPr algn="ctr">
              <a:lnSpc>
                <a:spcPct val="150000"/>
              </a:lnSpc>
            </a:pPr>
            <a:r>
              <a:rPr lang="zh-CN" altLang="en-US" sz="1600" dirty="0">
                <a:solidFill>
                  <a:srgbClr val="265A9A"/>
                </a:solidFill>
                <a:latin typeface="微软雅黑" panose="020B0503020204020204" pitchFamily="34" charset="-122"/>
                <a:ea typeface="微软雅黑" panose="020B0503020204020204" pitchFamily="34" charset="-122"/>
              </a:rPr>
              <a:t>我们的愿景</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851093" y="2684061"/>
            <a:ext cx="1511505" cy="446605"/>
            <a:chOff x="1769309" y="2355726"/>
            <a:chExt cx="1722616" cy="508982"/>
          </a:xfrm>
        </p:grpSpPr>
        <p:grpSp>
          <p:nvGrpSpPr>
            <p:cNvPr id="32" name="组合 31"/>
            <p:cNvGrpSpPr/>
            <p:nvPr/>
          </p:nvGrpSpPr>
          <p:grpSpPr>
            <a:xfrm>
              <a:off x="1769309" y="2355726"/>
              <a:ext cx="1722616" cy="508982"/>
              <a:chOff x="1769309" y="2355726"/>
              <a:chExt cx="1944216" cy="574458"/>
            </a:xfrm>
          </p:grpSpPr>
          <p:sp>
            <p:nvSpPr>
              <p:cNvPr id="34" name="矩形 33"/>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858354" y="2355726"/>
              <a:ext cx="1572258" cy="418191"/>
            </a:xfrm>
            <a:prstGeom prst="rect">
              <a:avLst/>
            </a:prstGeom>
          </p:spPr>
          <p:txBody>
            <a:bodyPr wrap="square">
              <a:spAutoFit/>
            </a:bodyPr>
            <a:lstStyle/>
            <a:p>
              <a:pPr algn="ctr">
                <a:lnSpc>
                  <a:spcPct val="150000"/>
                </a:lnSpc>
              </a:pPr>
              <a:r>
                <a:rPr lang="zh-CN" altLang="en-US" sz="1600" dirty="0">
                  <a:solidFill>
                    <a:srgbClr val="265A9A"/>
                  </a:solidFill>
                  <a:latin typeface="微软雅黑" panose="020B0503020204020204" pitchFamily="34" charset="-122"/>
                  <a:ea typeface="微软雅黑" panose="020B0503020204020204" pitchFamily="34" charset="-122"/>
                </a:rPr>
                <a:t>团队介绍</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860695" y="3349280"/>
            <a:ext cx="1511505" cy="446606"/>
            <a:chOff x="1769309" y="2355725"/>
            <a:chExt cx="1722616" cy="508983"/>
          </a:xfrm>
        </p:grpSpPr>
        <p:grpSp>
          <p:nvGrpSpPr>
            <p:cNvPr id="41" name="组合 40"/>
            <p:cNvGrpSpPr/>
            <p:nvPr/>
          </p:nvGrpSpPr>
          <p:grpSpPr>
            <a:xfrm>
              <a:off x="1769309" y="2355726"/>
              <a:ext cx="1722616" cy="508982"/>
              <a:chOff x="1769309" y="2355726"/>
              <a:chExt cx="1944216" cy="574458"/>
            </a:xfrm>
          </p:grpSpPr>
          <p:sp>
            <p:nvSpPr>
              <p:cNvPr id="43" name="矩形 42"/>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1858354" y="2355725"/>
              <a:ext cx="1572258" cy="418191"/>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公司业务</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90114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71800" y="1411975"/>
            <a:ext cx="432048" cy="461665"/>
            <a:chOff x="467544" y="1535822"/>
            <a:chExt cx="432048" cy="461665"/>
          </a:xfrm>
        </p:grpSpPr>
        <p:sp>
          <p:nvSpPr>
            <p:cNvPr id="12" name="矩形 11"/>
            <p:cNvSpPr/>
            <p:nvPr/>
          </p:nvSpPr>
          <p:spPr>
            <a:xfrm rot="2983548">
              <a:off x="484163" y="1535822"/>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67544" y="1535822"/>
              <a:ext cx="432048" cy="461665"/>
            </a:xfrm>
            <a:prstGeom prst="rect">
              <a:avLst/>
            </a:prstGeom>
            <a:noFill/>
          </p:spPr>
          <p:txBody>
            <a:bodyPr wrap="square" rtlCol="0">
              <a:spAutoFit/>
            </a:bodyPr>
            <a:lstStyle/>
            <a:p>
              <a:pPr algn="ctr"/>
              <a:r>
                <a:rPr lang="en-US" altLang="zh-CN" sz="2400" dirty="0" smtClean="0">
                  <a:solidFill>
                    <a:srgbClr val="265A9A"/>
                  </a:solidFill>
                </a:rPr>
                <a:t>1</a:t>
              </a:r>
              <a:endParaRPr lang="zh-CN" altLang="en-US" sz="2400" dirty="0">
                <a:solidFill>
                  <a:srgbClr val="265A9A"/>
                </a:solidFill>
              </a:endParaRPr>
            </a:p>
          </p:txBody>
        </p:sp>
      </p:grpSp>
      <p:grpSp>
        <p:nvGrpSpPr>
          <p:cNvPr id="19" name="组合 18"/>
          <p:cNvGrpSpPr/>
          <p:nvPr/>
        </p:nvGrpSpPr>
        <p:grpSpPr>
          <a:xfrm>
            <a:off x="5648309" y="1411974"/>
            <a:ext cx="432048" cy="461665"/>
            <a:chOff x="467544" y="1535822"/>
            <a:chExt cx="432048" cy="461665"/>
          </a:xfrm>
        </p:grpSpPr>
        <p:sp>
          <p:nvSpPr>
            <p:cNvPr id="22" name="矩形 21"/>
            <p:cNvSpPr/>
            <p:nvPr/>
          </p:nvSpPr>
          <p:spPr>
            <a:xfrm rot="2983548">
              <a:off x="484163" y="1535822"/>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67544" y="1535822"/>
              <a:ext cx="432048" cy="461665"/>
            </a:xfrm>
            <a:prstGeom prst="rect">
              <a:avLst/>
            </a:prstGeom>
            <a:noFill/>
          </p:spPr>
          <p:txBody>
            <a:bodyPr wrap="square" rtlCol="0">
              <a:spAutoFit/>
            </a:bodyPr>
            <a:lstStyle/>
            <a:p>
              <a:pPr algn="ctr"/>
              <a:r>
                <a:rPr lang="en-US" altLang="zh-CN" sz="2400" dirty="0" smtClean="0">
                  <a:solidFill>
                    <a:srgbClr val="265A9A"/>
                  </a:solidFill>
                </a:rPr>
                <a:t>2</a:t>
              </a:r>
              <a:endParaRPr lang="zh-CN" altLang="en-US" sz="2400" dirty="0">
                <a:solidFill>
                  <a:srgbClr val="265A9A"/>
                </a:solidFill>
              </a:endParaRPr>
            </a:p>
          </p:txBody>
        </p:sp>
      </p:grpSp>
      <p:sp>
        <p:nvSpPr>
          <p:cNvPr id="20" name="TextBox 19"/>
          <p:cNvSpPr txBox="1"/>
          <p:nvPr/>
        </p:nvSpPr>
        <p:spPr>
          <a:xfrm>
            <a:off x="6224696" y="1679487"/>
            <a:ext cx="1189557"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亮点二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960848" y="1910319"/>
            <a:ext cx="2808311"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696437" y="2933145"/>
            <a:ext cx="432048" cy="461665"/>
            <a:chOff x="467544" y="1535822"/>
            <a:chExt cx="432048" cy="461665"/>
          </a:xfrm>
        </p:grpSpPr>
        <p:sp>
          <p:nvSpPr>
            <p:cNvPr id="28" name="矩形 27"/>
            <p:cNvSpPr/>
            <p:nvPr/>
          </p:nvSpPr>
          <p:spPr>
            <a:xfrm rot="2983548">
              <a:off x="484163" y="1535822"/>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67544" y="1535822"/>
              <a:ext cx="432048" cy="461665"/>
            </a:xfrm>
            <a:prstGeom prst="rect">
              <a:avLst/>
            </a:prstGeom>
            <a:noFill/>
          </p:spPr>
          <p:txBody>
            <a:bodyPr wrap="square" rtlCol="0">
              <a:spAutoFit/>
            </a:bodyPr>
            <a:lstStyle/>
            <a:p>
              <a:pPr algn="ctr"/>
              <a:r>
                <a:rPr lang="en-US" altLang="zh-CN" sz="2400" dirty="0" smtClean="0">
                  <a:solidFill>
                    <a:srgbClr val="265A9A"/>
                  </a:solidFill>
                </a:rPr>
                <a:t>3</a:t>
              </a:r>
              <a:endParaRPr lang="zh-CN" altLang="en-US" sz="2400" dirty="0">
                <a:solidFill>
                  <a:srgbClr val="265A9A"/>
                </a:solidFill>
              </a:endParaRPr>
            </a:p>
          </p:txBody>
        </p:sp>
      </p:grpSp>
      <p:sp>
        <p:nvSpPr>
          <p:cNvPr id="26" name="TextBox 25"/>
          <p:cNvSpPr txBox="1"/>
          <p:nvPr/>
        </p:nvSpPr>
        <p:spPr>
          <a:xfrm>
            <a:off x="6224696" y="3146184"/>
            <a:ext cx="1189557"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亮点三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960848" y="3377016"/>
            <a:ext cx="2808311"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780109" y="2894341"/>
            <a:ext cx="432048" cy="461665"/>
            <a:chOff x="467544" y="1535822"/>
            <a:chExt cx="432048" cy="461665"/>
          </a:xfrm>
        </p:grpSpPr>
        <p:sp>
          <p:nvSpPr>
            <p:cNvPr id="34" name="矩形 33"/>
            <p:cNvSpPr/>
            <p:nvPr/>
          </p:nvSpPr>
          <p:spPr>
            <a:xfrm rot="2983548">
              <a:off x="484163" y="1535822"/>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67544" y="1535822"/>
              <a:ext cx="432048" cy="461665"/>
            </a:xfrm>
            <a:prstGeom prst="rect">
              <a:avLst/>
            </a:prstGeom>
            <a:noFill/>
          </p:spPr>
          <p:txBody>
            <a:bodyPr wrap="square" rtlCol="0">
              <a:spAutoFit/>
            </a:bodyPr>
            <a:lstStyle/>
            <a:p>
              <a:pPr algn="ctr"/>
              <a:r>
                <a:rPr lang="en-US" altLang="zh-CN" sz="2400" dirty="0" smtClean="0">
                  <a:solidFill>
                    <a:srgbClr val="265A9A"/>
                  </a:solidFill>
                </a:rPr>
                <a:t>4</a:t>
              </a:r>
              <a:endParaRPr lang="zh-CN" altLang="en-US" sz="2400" dirty="0">
                <a:solidFill>
                  <a:srgbClr val="265A9A"/>
                </a:solidFill>
              </a:endParaRPr>
            </a:p>
          </p:txBody>
        </p:sp>
      </p:grpSp>
      <p:grpSp>
        <p:nvGrpSpPr>
          <p:cNvPr id="53" name="组合 52"/>
          <p:cNvGrpSpPr/>
          <p:nvPr/>
        </p:nvGrpSpPr>
        <p:grpSpPr>
          <a:xfrm>
            <a:off x="827585" y="1679487"/>
            <a:ext cx="2808311" cy="2273131"/>
            <a:chOff x="827585" y="1679487"/>
            <a:chExt cx="2808311" cy="2273131"/>
          </a:xfrm>
        </p:grpSpPr>
        <p:grpSp>
          <p:nvGrpSpPr>
            <p:cNvPr id="52" name="组合 51"/>
            <p:cNvGrpSpPr/>
            <p:nvPr/>
          </p:nvGrpSpPr>
          <p:grpSpPr>
            <a:xfrm>
              <a:off x="827585" y="1679487"/>
              <a:ext cx="2808311" cy="877163"/>
              <a:chOff x="827585" y="1679487"/>
              <a:chExt cx="2808311" cy="877163"/>
            </a:xfrm>
          </p:grpSpPr>
          <p:sp>
            <p:nvSpPr>
              <p:cNvPr id="15" name="TextBox 14"/>
              <p:cNvSpPr txBox="1"/>
              <p:nvPr/>
            </p:nvSpPr>
            <p:spPr>
              <a:xfrm>
                <a:off x="1091433" y="1679487"/>
                <a:ext cx="1189557"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亮点一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27585" y="1910319"/>
                <a:ext cx="2808311"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1091433" y="3075455"/>
              <a:ext cx="1189557"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亮点四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27585" y="3306287"/>
              <a:ext cx="2808311"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67544" y="315086"/>
            <a:ext cx="2038241" cy="528472"/>
            <a:chOff x="1769309" y="2262425"/>
            <a:chExt cx="1722616" cy="602283"/>
          </a:xfrm>
        </p:grpSpPr>
        <p:grpSp>
          <p:nvGrpSpPr>
            <p:cNvPr id="44" name="组合 43"/>
            <p:cNvGrpSpPr/>
            <p:nvPr/>
          </p:nvGrpSpPr>
          <p:grpSpPr>
            <a:xfrm>
              <a:off x="1769309" y="2355726"/>
              <a:ext cx="1722616" cy="508982"/>
              <a:chOff x="1769309" y="2355726"/>
              <a:chExt cx="1944216" cy="574458"/>
            </a:xfrm>
          </p:grpSpPr>
          <p:sp>
            <p:nvSpPr>
              <p:cNvPr id="46" name="矩形 45"/>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投资</a:t>
              </a:r>
              <a:r>
                <a:rPr lang="zh-CN" altLang="en-US" sz="2000" dirty="0">
                  <a:solidFill>
                    <a:srgbClr val="265A9A"/>
                  </a:solidFill>
                  <a:latin typeface="微软雅黑" panose="020B0503020204020204" pitchFamily="34" charset="-122"/>
                  <a:ea typeface="微软雅黑" panose="020B0503020204020204" pitchFamily="34" charset="-122"/>
                </a:rPr>
                <a:t>亮点</a:t>
              </a:r>
              <a:endParaRPr lang="en-US" altLang="zh-CN" sz="2400" dirty="0">
                <a:solidFill>
                  <a:srgbClr val="265A9A"/>
                </a:solidFill>
                <a:latin typeface="微软雅黑" panose="020B0503020204020204" pitchFamily="34" charset="-122"/>
                <a:ea typeface="微软雅黑" panose="020B0503020204020204" pitchFamily="34" charset="-122"/>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74763"/>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258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727075" y="-4763"/>
            <a:ext cx="7688263"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467544" y="315087"/>
            <a:ext cx="2038241" cy="553998"/>
            <a:chOff x="1769309" y="2262425"/>
            <a:chExt cx="1722616" cy="631374"/>
          </a:xfrm>
        </p:grpSpPr>
        <p:grpSp>
          <p:nvGrpSpPr>
            <p:cNvPr id="3" name="组合 2"/>
            <p:cNvGrpSpPr/>
            <p:nvPr/>
          </p:nvGrpSpPr>
          <p:grpSpPr>
            <a:xfrm>
              <a:off x="1769309" y="2355726"/>
              <a:ext cx="1722616" cy="508982"/>
              <a:chOff x="1769309" y="2355726"/>
              <a:chExt cx="1944216" cy="574458"/>
            </a:xfrm>
          </p:grpSpPr>
          <p:sp>
            <p:nvSpPr>
              <p:cNvPr id="5" name="矩形 4"/>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858355" y="2262425"/>
              <a:ext cx="1572258" cy="631374"/>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我们的愿景</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cxnSp>
        <p:nvCxnSpPr>
          <p:cNvPr id="58" name="曲线连接符 57"/>
          <p:cNvCxnSpPr/>
          <p:nvPr/>
        </p:nvCxnSpPr>
        <p:spPr>
          <a:xfrm flipV="1">
            <a:off x="1026484" y="507740"/>
            <a:ext cx="7071497" cy="2821967"/>
          </a:xfrm>
          <a:prstGeom prst="curved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695138" y="3257699"/>
            <a:ext cx="2403265" cy="1258267"/>
            <a:chOff x="713150" y="3257699"/>
            <a:chExt cx="2403265" cy="1258267"/>
          </a:xfrm>
        </p:grpSpPr>
        <p:grpSp>
          <p:nvGrpSpPr>
            <p:cNvPr id="29" name="组合 28"/>
            <p:cNvGrpSpPr/>
            <p:nvPr/>
          </p:nvGrpSpPr>
          <p:grpSpPr>
            <a:xfrm>
              <a:off x="713150" y="3432100"/>
              <a:ext cx="2403265" cy="1083866"/>
              <a:chOff x="2456766" y="2233120"/>
              <a:chExt cx="2403265" cy="1083866"/>
            </a:xfrm>
          </p:grpSpPr>
          <p:grpSp>
            <p:nvGrpSpPr>
              <p:cNvPr id="14" name="组合 13"/>
              <p:cNvGrpSpPr/>
              <p:nvPr/>
            </p:nvGrpSpPr>
            <p:grpSpPr>
              <a:xfrm>
                <a:off x="2456766" y="2280247"/>
                <a:ext cx="2403265" cy="1036739"/>
                <a:chOff x="1043608" y="2117011"/>
                <a:chExt cx="2403265" cy="1036739"/>
              </a:xfrm>
            </p:grpSpPr>
            <p:sp>
              <p:nvSpPr>
                <p:cNvPr id="16" name="TextBox 15"/>
                <p:cNvSpPr txBox="1"/>
                <p:nvPr/>
              </p:nvSpPr>
              <p:spPr>
                <a:xfrm>
                  <a:off x="1865434" y="2117011"/>
                  <a:ext cx="104330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愿景一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043608" y="2507419"/>
                  <a:ext cx="2403265"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781615" y="2233120"/>
                <a:ext cx="432048" cy="461665"/>
                <a:chOff x="563174" y="1679487"/>
                <a:chExt cx="432048" cy="461665"/>
              </a:xfrm>
            </p:grpSpPr>
            <p:sp>
              <p:nvSpPr>
                <p:cNvPr id="26" name="矩形 25"/>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63174" y="1679487"/>
                  <a:ext cx="432048" cy="461665"/>
                </a:xfrm>
                <a:prstGeom prst="rect">
                  <a:avLst/>
                </a:prstGeom>
                <a:noFill/>
              </p:spPr>
              <p:txBody>
                <a:bodyPr wrap="square" rtlCol="0">
                  <a:spAutoFit/>
                </a:bodyPr>
                <a:lstStyle/>
                <a:p>
                  <a:pPr algn="ctr"/>
                  <a:r>
                    <a:rPr lang="en-US" altLang="zh-CN" sz="2400" dirty="0" smtClean="0">
                      <a:solidFill>
                        <a:srgbClr val="265A9A"/>
                      </a:solidFill>
                    </a:rPr>
                    <a:t>1</a:t>
                  </a:r>
                  <a:endParaRPr lang="zh-CN" altLang="en-US" sz="2400" dirty="0">
                    <a:solidFill>
                      <a:srgbClr val="265A9A"/>
                    </a:solidFill>
                  </a:endParaRPr>
                </a:p>
              </p:txBody>
            </p:sp>
          </p:grpSp>
        </p:grpSp>
        <p:sp>
          <p:nvSpPr>
            <p:cNvPr id="80" name="流程图: 联系 79"/>
            <p:cNvSpPr/>
            <p:nvPr/>
          </p:nvSpPr>
          <p:spPr>
            <a:xfrm>
              <a:off x="1225501" y="3257699"/>
              <a:ext cx="106139" cy="10613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3032831" y="2799217"/>
            <a:ext cx="2403265" cy="1257984"/>
            <a:chOff x="2706524" y="2370163"/>
            <a:chExt cx="2403265" cy="1257984"/>
          </a:xfrm>
        </p:grpSpPr>
        <p:grpSp>
          <p:nvGrpSpPr>
            <p:cNvPr id="30" name="组合 29"/>
            <p:cNvGrpSpPr/>
            <p:nvPr/>
          </p:nvGrpSpPr>
          <p:grpSpPr>
            <a:xfrm>
              <a:off x="2706524" y="2544281"/>
              <a:ext cx="2403265" cy="1083866"/>
              <a:chOff x="2456766" y="2233120"/>
              <a:chExt cx="2403265" cy="1083866"/>
            </a:xfrm>
          </p:grpSpPr>
          <p:grpSp>
            <p:nvGrpSpPr>
              <p:cNvPr id="31" name="组合 30"/>
              <p:cNvGrpSpPr/>
              <p:nvPr/>
            </p:nvGrpSpPr>
            <p:grpSpPr>
              <a:xfrm>
                <a:off x="2456766" y="2280247"/>
                <a:ext cx="2403265" cy="1036739"/>
                <a:chOff x="1043608" y="2117011"/>
                <a:chExt cx="2403265" cy="1036739"/>
              </a:xfrm>
            </p:grpSpPr>
            <p:sp>
              <p:nvSpPr>
                <p:cNvPr id="35" name="TextBox 34"/>
                <p:cNvSpPr txBox="1"/>
                <p:nvPr/>
              </p:nvSpPr>
              <p:spPr>
                <a:xfrm>
                  <a:off x="1865434" y="2117011"/>
                  <a:ext cx="104330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愿景</a:t>
                  </a:r>
                  <a:r>
                    <a:rPr lang="zh-CN" altLang="en-US" sz="2000" dirty="0">
                      <a:solidFill>
                        <a:schemeClr val="bg1"/>
                      </a:solidFill>
                      <a:latin typeface="微软雅黑" panose="020B0503020204020204" pitchFamily="34" charset="-122"/>
                      <a:ea typeface="微软雅黑" panose="020B0503020204020204" pitchFamily="34" charset="-122"/>
                    </a:rPr>
                    <a:t>二</a:t>
                  </a:r>
                </a:p>
              </p:txBody>
            </p:sp>
            <p:sp>
              <p:nvSpPr>
                <p:cNvPr id="36" name="TextBox 35"/>
                <p:cNvSpPr txBox="1"/>
                <p:nvPr/>
              </p:nvSpPr>
              <p:spPr>
                <a:xfrm>
                  <a:off x="1043608" y="2507419"/>
                  <a:ext cx="2403265"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2781615" y="2233120"/>
                <a:ext cx="432048" cy="461665"/>
                <a:chOff x="563174" y="1679487"/>
                <a:chExt cx="432048" cy="461665"/>
              </a:xfrm>
            </p:grpSpPr>
            <p:sp>
              <p:nvSpPr>
                <p:cNvPr id="33" name="矩形 32"/>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563174" y="1679487"/>
                  <a:ext cx="432048" cy="461665"/>
                </a:xfrm>
                <a:prstGeom prst="rect">
                  <a:avLst/>
                </a:prstGeom>
                <a:noFill/>
              </p:spPr>
              <p:txBody>
                <a:bodyPr wrap="square" rtlCol="0">
                  <a:spAutoFit/>
                </a:bodyPr>
                <a:lstStyle/>
                <a:p>
                  <a:pPr algn="ctr"/>
                  <a:r>
                    <a:rPr lang="en-US" altLang="zh-CN" sz="2400" dirty="0" smtClean="0">
                      <a:solidFill>
                        <a:srgbClr val="265A9A"/>
                      </a:solidFill>
                    </a:rPr>
                    <a:t>2</a:t>
                  </a:r>
                  <a:endParaRPr lang="zh-CN" altLang="en-US" sz="2400" dirty="0">
                    <a:solidFill>
                      <a:srgbClr val="265A9A"/>
                    </a:solidFill>
                  </a:endParaRPr>
                </a:p>
              </p:txBody>
            </p:sp>
          </p:grpSp>
        </p:grpSp>
        <p:sp>
          <p:nvSpPr>
            <p:cNvPr id="81" name="流程图: 联系 80"/>
            <p:cNvSpPr/>
            <p:nvPr/>
          </p:nvSpPr>
          <p:spPr>
            <a:xfrm flipH="1">
              <a:off x="3243501" y="2370163"/>
              <a:ext cx="89078" cy="8907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4099397" y="1549060"/>
            <a:ext cx="2403265" cy="1235588"/>
            <a:chOff x="3651729" y="1099670"/>
            <a:chExt cx="2403265" cy="1235588"/>
          </a:xfrm>
        </p:grpSpPr>
        <p:grpSp>
          <p:nvGrpSpPr>
            <p:cNvPr id="37" name="组合 36"/>
            <p:cNvGrpSpPr/>
            <p:nvPr/>
          </p:nvGrpSpPr>
          <p:grpSpPr>
            <a:xfrm>
              <a:off x="3651729" y="1251392"/>
              <a:ext cx="2403265" cy="1083866"/>
              <a:chOff x="2456766" y="2233120"/>
              <a:chExt cx="2403265" cy="1083866"/>
            </a:xfrm>
          </p:grpSpPr>
          <p:grpSp>
            <p:nvGrpSpPr>
              <p:cNvPr id="38" name="组合 37"/>
              <p:cNvGrpSpPr/>
              <p:nvPr/>
            </p:nvGrpSpPr>
            <p:grpSpPr>
              <a:xfrm>
                <a:off x="2456766" y="2280247"/>
                <a:ext cx="2403265" cy="1036739"/>
                <a:chOff x="1043608" y="2117011"/>
                <a:chExt cx="2403265" cy="1036739"/>
              </a:xfrm>
            </p:grpSpPr>
            <p:sp>
              <p:nvSpPr>
                <p:cNvPr id="42" name="TextBox 41"/>
                <p:cNvSpPr txBox="1"/>
                <p:nvPr/>
              </p:nvSpPr>
              <p:spPr>
                <a:xfrm>
                  <a:off x="1865434" y="2117011"/>
                  <a:ext cx="104330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愿景三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043608" y="2507419"/>
                  <a:ext cx="2403265"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781615" y="2233120"/>
                <a:ext cx="432048" cy="461665"/>
                <a:chOff x="563174" y="1679487"/>
                <a:chExt cx="432048" cy="461665"/>
              </a:xfrm>
            </p:grpSpPr>
            <p:sp>
              <p:nvSpPr>
                <p:cNvPr id="40" name="矩形 39"/>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63174" y="1679487"/>
                  <a:ext cx="432048" cy="461665"/>
                </a:xfrm>
                <a:prstGeom prst="rect">
                  <a:avLst/>
                </a:prstGeom>
                <a:noFill/>
              </p:spPr>
              <p:txBody>
                <a:bodyPr wrap="square" rtlCol="0">
                  <a:spAutoFit/>
                </a:bodyPr>
                <a:lstStyle/>
                <a:p>
                  <a:pPr algn="ctr"/>
                  <a:r>
                    <a:rPr lang="en-US" altLang="zh-CN" sz="2400" dirty="0" smtClean="0">
                      <a:solidFill>
                        <a:srgbClr val="265A9A"/>
                      </a:solidFill>
                    </a:rPr>
                    <a:t>3</a:t>
                  </a:r>
                  <a:endParaRPr lang="zh-CN" altLang="en-US" sz="2400" dirty="0">
                    <a:solidFill>
                      <a:srgbClr val="265A9A"/>
                    </a:solidFill>
                  </a:endParaRPr>
                </a:p>
              </p:txBody>
            </p:sp>
          </p:grpSp>
        </p:grpSp>
        <p:sp>
          <p:nvSpPr>
            <p:cNvPr id="82" name="流程图: 联系 81"/>
            <p:cNvSpPr/>
            <p:nvPr/>
          </p:nvSpPr>
          <p:spPr>
            <a:xfrm flipH="1">
              <a:off x="4192601" y="1099670"/>
              <a:ext cx="66685" cy="6668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5913151" y="652884"/>
            <a:ext cx="2403265" cy="1214274"/>
            <a:chOff x="5724127" y="452935"/>
            <a:chExt cx="2403265" cy="1214274"/>
          </a:xfrm>
        </p:grpSpPr>
        <p:grpSp>
          <p:nvGrpSpPr>
            <p:cNvPr id="45" name="组合 44"/>
            <p:cNvGrpSpPr/>
            <p:nvPr/>
          </p:nvGrpSpPr>
          <p:grpSpPr>
            <a:xfrm>
              <a:off x="5724127" y="583343"/>
              <a:ext cx="2403265" cy="1083866"/>
              <a:chOff x="2456766" y="2233120"/>
              <a:chExt cx="2403265" cy="1083866"/>
            </a:xfrm>
          </p:grpSpPr>
          <p:grpSp>
            <p:nvGrpSpPr>
              <p:cNvPr id="46" name="组合 45"/>
              <p:cNvGrpSpPr/>
              <p:nvPr/>
            </p:nvGrpSpPr>
            <p:grpSpPr>
              <a:xfrm>
                <a:off x="2456766" y="2280247"/>
                <a:ext cx="2403265" cy="1036739"/>
                <a:chOff x="1043608" y="2117011"/>
                <a:chExt cx="2403265" cy="1036739"/>
              </a:xfrm>
            </p:grpSpPr>
            <p:sp>
              <p:nvSpPr>
                <p:cNvPr id="50" name="TextBox 49"/>
                <p:cNvSpPr txBox="1"/>
                <p:nvPr/>
              </p:nvSpPr>
              <p:spPr>
                <a:xfrm>
                  <a:off x="1865434" y="2117011"/>
                  <a:ext cx="104330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愿景四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1043608" y="2507419"/>
                  <a:ext cx="2403265" cy="646331"/>
                </a:xfrm>
                <a:prstGeom prst="rect">
                  <a:avLst/>
                </a:prstGeom>
                <a:noFill/>
              </p:spPr>
              <p:txBody>
                <a:bodyPr wrap="square" rtlCol="0">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781615" y="2233120"/>
                <a:ext cx="432048" cy="461665"/>
                <a:chOff x="563174" y="1679487"/>
                <a:chExt cx="432048" cy="461665"/>
              </a:xfrm>
            </p:grpSpPr>
            <p:sp>
              <p:nvSpPr>
                <p:cNvPr id="48" name="矩形 47"/>
                <p:cNvSpPr/>
                <p:nvPr/>
              </p:nvSpPr>
              <p:spPr>
                <a:xfrm rot="2983548">
                  <a:off x="579793" y="1679487"/>
                  <a:ext cx="415429" cy="415429"/>
                </a:xfrm>
                <a:prstGeom prst="rect">
                  <a:avLst/>
                </a:prstGeom>
                <a:solidFill>
                  <a:schemeClr val="bg1"/>
                </a:solidFill>
                <a:ln w="31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563174" y="1679487"/>
                  <a:ext cx="432048" cy="461665"/>
                </a:xfrm>
                <a:prstGeom prst="rect">
                  <a:avLst/>
                </a:prstGeom>
                <a:noFill/>
              </p:spPr>
              <p:txBody>
                <a:bodyPr wrap="square" rtlCol="0">
                  <a:spAutoFit/>
                </a:bodyPr>
                <a:lstStyle/>
                <a:p>
                  <a:pPr algn="ctr"/>
                  <a:r>
                    <a:rPr lang="en-US" altLang="zh-CN" sz="2400" dirty="0" smtClean="0">
                      <a:solidFill>
                        <a:srgbClr val="265A9A"/>
                      </a:solidFill>
                    </a:rPr>
                    <a:t>4</a:t>
                  </a:r>
                  <a:endParaRPr lang="zh-CN" altLang="en-US" sz="2400" dirty="0">
                    <a:solidFill>
                      <a:srgbClr val="265A9A"/>
                    </a:solidFill>
                  </a:endParaRPr>
                </a:p>
              </p:txBody>
            </p:sp>
          </p:grpSp>
        </p:grpSp>
        <p:sp>
          <p:nvSpPr>
            <p:cNvPr id="83" name="流程图: 联系 82"/>
            <p:cNvSpPr/>
            <p:nvPr/>
          </p:nvSpPr>
          <p:spPr>
            <a:xfrm>
              <a:off x="6274168" y="452935"/>
              <a:ext cx="50497" cy="5049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2625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315086"/>
            <a:ext cx="2038241" cy="528472"/>
            <a:chOff x="1769309" y="2262425"/>
            <a:chExt cx="1722616" cy="602283"/>
          </a:xfrm>
        </p:grpSpPr>
        <p:grpSp>
          <p:nvGrpSpPr>
            <p:cNvPr id="3" name="组合 2"/>
            <p:cNvGrpSpPr/>
            <p:nvPr/>
          </p:nvGrpSpPr>
          <p:grpSpPr>
            <a:xfrm>
              <a:off x="1769309" y="2355726"/>
              <a:ext cx="1722616" cy="508982"/>
              <a:chOff x="1769309" y="2355726"/>
              <a:chExt cx="1944216" cy="574458"/>
            </a:xfrm>
          </p:grpSpPr>
          <p:sp>
            <p:nvSpPr>
              <p:cNvPr id="5" name="矩形 4"/>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团队介绍</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p:blipFill>
        <p:spPr>
          <a:xfrm>
            <a:off x="1115616" y="1679883"/>
            <a:ext cx="1234445" cy="1234445"/>
          </a:xfrm>
          <a:prstGeom prst="flowChartConnector">
            <a:avLst/>
          </a:prstGeom>
          <a:ln w="57150">
            <a:solidFill>
              <a:schemeClr val="bg1"/>
            </a:solidFill>
          </a:ln>
          <a:effectLst>
            <a:outerShdw blurRad="50800" dist="38100" algn="l" rotWithShape="0">
              <a:prstClr val="black">
                <a:alpha val="40000"/>
              </a:prstClr>
            </a:outerShdw>
          </a:effectLst>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p:blipFill>
        <p:spPr>
          <a:xfrm>
            <a:off x="2987824" y="1679883"/>
            <a:ext cx="1234445" cy="1234445"/>
          </a:xfrm>
          <a:prstGeom prst="flowChartConnector">
            <a:avLst/>
          </a:prstGeom>
          <a:ln w="57150">
            <a:solidFill>
              <a:schemeClr val="bg1"/>
            </a:solidFill>
          </a:ln>
          <a:effectLst>
            <a:outerShdw blurRad="50800" dist="38100" algn="l" rotWithShape="0">
              <a:prstClr val="black">
                <a:alpha val="40000"/>
              </a:prstClr>
            </a:outerShdw>
          </a:effectLst>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p:blipFill>
        <p:spPr>
          <a:xfrm>
            <a:off x="4849723" y="1679883"/>
            <a:ext cx="1234445" cy="1234445"/>
          </a:xfrm>
          <a:prstGeom prst="flowChartConnector">
            <a:avLst/>
          </a:prstGeom>
          <a:ln w="57150">
            <a:solidFill>
              <a:schemeClr val="bg1"/>
            </a:solidFill>
          </a:ln>
          <a:effectLst>
            <a:outerShdw blurRad="50800" dist="38100" algn="l" rotWithShape="0">
              <a:prstClr val="black">
                <a:alpha val="40000"/>
              </a:prstClr>
            </a:outerShdw>
          </a:effectLst>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p:blipFill>
        <p:spPr>
          <a:xfrm>
            <a:off x="6649923" y="1679883"/>
            <a:ext cx="1234445" cy="1234445"/>
          </a:xfrm>
          <a:prstGeom prst="flowChartConnector">
            <a:avLst/>
          </a:prstGeom>
          <a:ln w="57150">
            <a:solidFill>
              <a:schemeClr val="bg1"/>
            </a:solidFill>
          </a:ln>
          <a:effectLst>
            <a:outerShdw blurRad="50800" dist="38100" algn="l" rotWithShape="0">
              <a:prstClr val="black">
                <a:alpha val="40000"/>
              </a:prstClr>
            </a:outerShdw>
          </a:effectLst>
        </p:spPr>
      </p:pic>
      <p:sp>
        <p:nvSpPr>
          <p:cNvPr id="16" name="TextBox 15"/>
          <p:cNvSpPr txBox="1"/>
          <p:nvPr/>
        </p:nvSpPr>
        <p:spPr>
          <a:xfrm>
            <a:off x="683568" y="2914328"/>
            <a:ext cx="2034030" cy="1338828"/>
          </a:xfrm>
          <a:prstGeom prst="rect">
            <a:avLst/>
          </a:prstGeom>
          <a:noFill/>
        </p:spPr>
        <p:txBody>
          <a:bodyPr wrap="square" rtlCol="0">
            <a:spAutoFit/>
          </a:bodyPr>
          <a:lstStyle/>
          <a:p>
            <a:pPr algn="ct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职位名称</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588031" y="2914328"/>
            <a:ext cx="2034030" cy="1338828"/>
          </a:xfrm>
          <a:prstGeom prst="rect">
            <a:avLst/>
          </a:prstGeom>
          <a:noFill/>
        </p:spPr>
        <p:txBody>
          <a:bodyPr wrap="square" rtlCol="0">
            <a:spAutoFit/>
          </a:bodyPr>
          <a:lstStyle/>
          <a:p>
            <a:pPr algn="ct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职位名称</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482186" y="2914328"/>
            <a:ext cx="2034030" cy="1338828"/>
          </a:xfrm>
          <a:prstGeom prst="rect">
            <a:avLst/>
          </a:prstGeom>
          <a:noFill/>
        </p:spPr>
        <p:txBody>
          <a:bodyPr wrap="square" rtlCol="0">
            <a:spAutoFit/>
          </a:bodyPr>
          <a:lstStyle/>
          <a:p>
            <a:pPr algn="ct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职位名称</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354394" y="2914328"/>
            <a:ext cx="2034030" cy="1338828"/>
          </a:xfrm>
          <a:prstGeom prst="rect">
            <a:avLst/>
          </a:prstGeom>
          <a:noFill/>
        </p:spPr>
        <p:txBody>
          <a:bodyPr wrap="square" rtlCol="0">
            <a:spAutoFit/>
          </a:bodyPr>
          <a:lstStyle/>
          <a:p>
            <a:pPr algn="ct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职位名称</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添加文本</a:t>
            </a: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添加文本此处</a:t>
            </a:r>
            <a:r>
              <a:rPr lang="zh-CN" altLang="en-US" sz="1200" dirty="0">
                <a:solidFill>
                  <a:schemeClr val="bg1"/>
                </a:solidFill>
                <a:latin typeface="微软雅黑" panose="020B0503020204020204" pitchFamily="34" charset="-122"/>
                <a:ea typeface="微软雅黑" panose="020B0503020204020204" pitchFamily="34" charset="-122"/>
              </a:rPr>
              <a:t>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6838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763936" y="1883522"/>
            <a:ext cx="1656184" cy="1656184"/>
            <a:chOff x="3546848" y="1724694"/>
            <a:chExt cx="1656184" cy="1656184"/>
          </a:xfrm>
        </p:grpSpPr>
        <p:grpSp>
          <p:nvGrpSpPr>
            <p:cNvPr id="6" name="组合 5"/>
            <p:cNvGrpSpPr/>
            <p:nvPr/>
          </p:nvGrpSpPr>
          <p:grpSpPr>
            <a:xfrm rot="2712533">
              <a:off x="3546848" y="1724694"/>
              <a:ext cx="1656184" cy="1656184"/>
              <a:chOff x="1259632" y="1275606"/>
              <a:chExt cx="1656184" cy="1656184"/>
            </a:xfrm>
          </p:grpSpPr>
          <p:sp>
            <p:nvSpPr>
              <p:cNvPr id="2" name="矩形 1"/>
              <p:cNvSpPr/>
              <p:nvPr/>
            </p:nvSpPr>
            <p:spPr>
              <a:xfrm>
                <a:off x="1259632" y="1275606"/>
                <a:ext cx="792088" cy="792088"/>
              </a:xfrm>
              <a:prstGeom prst="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23728" y="1275606"/>
                <a:ext cx="792088" cy="792088"/>
              </a:xfrm>
              <a:prstGeom prst="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23728" y="2139702"/>
                <a:ext cx="792088" cy="792088"/>
              </a:xfrm>
              <a:prstGeom prst="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59632" y="2139702"/>
                <a:ext cx="792088" cy="792088"/>
              </a:xfrm>
              <a:prstGeom prst="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611536" y="1789382"/>
              <a:ext cx="1524764" cy="1526808"/>
              <a:chOff x="3611536" y="1789382"/>
              <a:chExt cx="1524764" cy="1526808"/>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800" y="1789382"/>
                <a:ext cx="304800" cy="3048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500" y="2414550"/>
                <a:ext cx="304800" cy="3048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36" y="2398158"/>
                <a:ext cx="304800" cy="3048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8600" y="3011390"/>
                <a:ext cx="381000" cy="304800"/>
              </a:xfrm>
              <a:prstGeom prst="rect">
                <a:avLst/>
              </a:prstGeom>
            </p:spPr>
          </p:pic>
        </p:grpSp>
      </p:grpSp>
      <p:grpSp>
        <p:nvGrpSpPr>
          <p:cNvPr id="33" name="组合 32"/>
          <p:cNvGrpSpPr/>
          <p:nvPr/>
        </p:nvGrpSpPr>
        <p:grpSpPr>
          <a:xfrm>
            <a:off x="3267348" y="555526"/>
            <a:ext cx="2744812" cy="967956"/>
            <a:chOff x="3267348" y="555526"/>
            <a:chExt cx="2744812" cy="967956"/>
          </a:xfrm>
        </p:grpSpPr>
        <p:sp>
          <p:nvSpPr>
            <p:cNvPr id="11" name="矩形 10"/>
            <p:cNvSpPr/>
            <p:nvPr/>
          </p:nvSpPr>
          <p:spPr>
            <a:xfrm>
              <a:off x="3267348" y="877151"/>
              <a:ext cx="2744812" cy="646331"/>
            </a:xfrm>
            <a:prstGeom prst="rect">
              <a:avLst/>
            </a:prstGeom>
            <a:ln>
              <a:noFill/>
            </a:ln>
          </p:spPr>
          <p:txBody>
            <a:bodyPr wrap="square">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点击此处添加文本点击此处</a:t>
              </a: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197829" y="555526"/>
              <a:ext cx="877163"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业务一</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652120" y="1995686"/>
            <a:ext cx="2744812" cy="970184"/>
            <a:chOff x="5634207" y="2154626"/>
            <a:chExt cx="2744812" cy="970184"/>
          </a:xfrm>
        </p:grpSpPr>
        <p:sp>
          <p:nvSpPr>
            <p:cNvPr id="15" name="矩形 14"/>
            <p:cNvSpPr/>
            <p:nvPr/>
          </p:nvSpPr>
          <p:spPr>
            <a:xfrm>
              <a:off x="5634207" y="2478479"/>
              <a:ext cx="2744812" cy="646331"/>
            </a:xfrm>
            <a:prstGeom prst="rect">
              <a:avLst/>
            </a:prstGeom>
            <a:ln>
              <a:noFill/>
            </a:ln>
          </p:spPr>
          <p:txBody>
            <a:bodyPr wrap="square">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点击此处添加文本点击此处</a:t>
              </a: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568031" y="2154626"/>
              <a:ext cx="877163" cy="458908"/>
            </a:xfrm>
            <a:prstGeom prst="rect">
              <a:avLst/>
            </a:prstGeom>
          </p:spPr>
          <p:txBody>
            <a:bodyPr wrap="none">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业务二</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203848" y="3795886"/>
            <a:ext cx="2744812" cy="970184"/>
            <a:chOff x="5634207" y="2154626"/>
            <a:chExt cx="2744812" cy="970184"/>
          </a:xfrm>
        </p:grpSpPr>
        <p:sp>
          <p:nvSpPr>
            <p:cNvPr id="19" name="矩形 18"/>
            <p:cNvSpPr/>
            <p:nvPr/>
          </p:nvSpPr>
          <p:spPr>
            <a:xfrm>
              <a:off x="5634207" y="2478479"/>
              <a:ext cx="2744812" cy="646331"/>
            </a:xfrm>
            <a:prstGeom prst="rect">
              <a:avLst/>
            </a:prstGeom>
            <a:ln>
              <a:noFill/>
            </a:ln>
          </p:spPr>
          <p:txBody>
            <a:bodyPr wrap="square">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点击此处添加文本点击此处</a:t>
              </a: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568031" y="2154626"/>
              <a:ext cx="877163" cy="458908"/>
            </a:xfrm>
            <a:prstGeom prst="rect">
              <a:avLst/>
            </a:prstGeom>
          </p:spPr>
          <p:txBody>
            <a:bodyPr wrap="none">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业务</a:t>
              </a:r>
              <a:r>
                <a:rPr lang="zh-CN" altLang="en-US" dirty="0">
                  <a:solidFill>
                    <a:schemeClr val="bg1"/>
                  </a:solidFill>
                  <a:latin typeface="微软雅黑" panose="020B0503020204020204" pitchFamily="34" charset="-122"/>
                  <a:ea typeface="微软雅黑" panose="020B0503020204020204" pitchFamily="34" charset="-122"/>
                </a:rPr>
                <a:t>三</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19076" y="1995686"/>
            <a:ext cx="2744812" cy="970184"/>
            <a:chOff x="5634207" y="2154626"/>
            <a:chExt cx="2744812" cy="970184"/>
          </a:xfrm>
        </p:grpSpPr>
        <p:sp>
          <p:nvSpPr>
            <p:cNvPr id="22" name="矩形 21"/>
            <p:cNvSpPr/>
            <p:nvPr/>
          </p:nvSpPr>
          <p:spPr>
            <a:xfrm>
              <a:off x="5634207" y="2478479"/>
              <a:ext cx="2744812" cy="646331"/>
            </a:xfrm>
            <a:prstGeom prst="rect">
              <a:avLst/>
            </a:prstGeom>
            <a:ln>
              <a:noFill/>
            </a:ln>
          </p:spPr>
          <p:txBody>
            <a:bodyPr wrap="square">
              <a:spAutoFit/>
            </a:bodyPr>
            <a:lstStyle/>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点击此处添加文本点击此处</a:t>
              </a: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点击此处添加</a:t>
              </a:r>
              <a:r>
                <a:rPr lang="zh-CN" altLang="en-US" sz="1200" dirty="0">
                  <a:solidFill>
                    <a:schemeClr val="bg1"/>
                  </a:solidFill>
                  <a:latin typeface="微软雅黑" panose="020B0503020204020204" pitchFamily="34" charset="-122"/>
                  <a:ea typeface="微软雅黑" panose="020B0503020204020204" pitchFamily="34" charset="-122"/>
                </a:rPr>
                <a:t>文本此处添加</a:t>
              </a:r>
              <a:r>
                <a:rPr lang="zh-CN" altLang="en-US" sz="120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568031" y="2154626"/>
              <a:ext cx="877163" cy="458908"/>
            </a:xfrm>
            <a:prstGeom prst="rect">
              <a:avLst/>
            </a:prstGeom>
          </p:spPr>
          <p:txBody>
            <a:bodyPr wrap="none">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业务四</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67544" y="315086"/>
            <a:ext cx="2038241" cy="528472"/>
            <a:chOff x="1769309" y="2262425"/>
            <a:chExt cx="1722616" cy="602283"/>
          </a:xfrm>
        </p:grpSpPr>
        <p:grpSp>
          <p:nvGrpSpPr>
            <p:cNvPr id="25" name="组合 24"/>
            <p:cNvGrpSpPr/>
            <p:nvPr/>
          </p:nvGrpSpPr>
          <p:grpSpPr>
            <a:xfrm>
              <a:off x="1769309" y="2355726"/>
              <a:ext cx="1722616" cy="508982"/>
              <a:chOff x="1769309" y="2355726"/>
              <a:chExt cx="1944216" cy="574458"/>
            </a:xfrm>
          </p:grpSpPr>
          <p:sp>
            <p:nvSpPr>
              <p:cNvPr id="27" name="矩形 2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公司业务</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0115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19672" y="2215872"/>
            <a:ext cx="2880319" cy="648000"/>
            <a:chOff x="3154688" y="3330231"/>
            <a:chExt cx="2880319" cy="648000"/>
          </a:xfrm>
        </p:grpSpPr>
        <p:sp>
          <p:nvSpPr>
            <p:cNvPr id="3" name="TextBox 2"/>
            <p:cNvSpPr txBox="1"/>
            <p:nvPr/>
          </p:nvSpPr>
          <p:spPr>
            <a:xfrm>
              <a:off x="3951914" y="3398077"/>
              <a:ext cx="2083093"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项目</a:t>
              </a:r>
              <a:r>
                <a:rPr lang="zh-CN" altLang="en-US" sz="2800" dirty="0">
                  <a:solidFill>
                    <a:schemeClr val="bg1"/>
                  </a:solidFill>
                  <a:latin typeface="微软雅黑" panose="020B0503020204020204" pitchFamily="34" charset="-122"/>
                  <a:ea typeface="微软雅黑" panose="020B0503020204020204" pitchFamily="34" charset="-122"/>
                </a:rPr>
                <a:t>计划</a:t>
              </a:r>
            </a:p>
          </p:txBody>
        </p:sp>
        <p:grpSp>
          <p:nvGrpSpPr>
            <p:cNvPr id="4" name="组合 3"/>
            <p:cNvGrpSpPr/>
            <p:nvPr/>
          </p:nvGrpSpPr>
          <p:grpSpPr>
            <a:xfrm>
              <a:off x="3154688" y="3330231"/>
              <a:ext cx="648000" cy="648000"/>
              <a:chOff x="3154688" y="3330231"/>
              <a:chExt cx="648000" cy="648000"/>
            </a:xfrm>
          </p:grpSpPr>
          <p:sp>
            <p:nvSpPr>
              <p:cNvPr id="5" name="流程图: 联系 4"/>
              <p:cNvSpPr/>
              <p:nvPr/>
            </p:nvSpPr>
            <p:spPr>
              <a:xfrm>
                <a:off x="315468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544" y="3511228"/>
                <a:ext cx="304800" cy="304800"/>
              </a:xfrm>
              <a:prstGeom prst="rect">
                <a:avLst/>
              </a:prstGeom>
            </p:spPr>
          </p:pic>
        </p:grpSp>
      </p:grpSp>
      <p:grpSp>
        <p:nvGrpSpPr>
          <p:cNvPr id="7" name="组合 6"/>
          <p:cNvGrpSpPr/>
          <p:nvPr/>
        </p:nvGrpSpPr>
        <p:grpSpPr>
          <a:xfrm>
            <a:off x="4838927" y="1275608"/>
            <a:ext cx="1511505" cy="494446"/>
            <a:chOff x="1769309" y="2301204"/>
            <a:chExt cx="1722616" cy="563504"/>
          </a:xfrm>
        </p:grpSpPr>
        <p:grpSp>
          <p:nvGrpSpPr>
            <p:cNvPr id="8" name="组合 7"/>
            <p:cNvGrpSpPr/>
            <p:nvPr/>
          </p:nvGrpSpPr>
          <p:grpSpPr>
            <a:xfrm>
              <a:off x="1769309" y="2355726"/>
              <a:ext cx="1722616" cy="508982"/>
              <a:chOff x="1769309" y="2355726"/>
              <a:chExt cx="1944216" cy="574458"/>
            </a:xfrm>
          </p:grpSpPr>
          <p:sp>
            <p:nvSpPr>
              <p:cNvPr id="10" name="矩形 9"/>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858354" y="2301204"/>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商业模式</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851093" y="1997841"/>
            <a:ext cx="1521106" cy="461665"/>
            <a:chOff x="1769309" y="2355726"/>
            <a:chExt cx="1733558" cy="526146"/>
          </a:xfrm>
        </p:grpSpPr>
        <p:grpSp>
          <p:nvGrpSpPr>
            <p:cNvPr id="17" name="组合 16"/>
            <p:cNvGrpSpPr/>
            <p:nvPr/>
          </p:nvGrpSpPr>
          <p:grpSpPr>
            <a:xfrm>
              <a:off x="1769309" y="2355726"/>
              <a:ext cx="1722616" cy="508982"/>
              <a:chOff x="1769309" y="2355726"/>
              <a:chExt cx="1944216" cy="574458"/>
            </a:xfrm>
          </p:grpSpPr>
          <p:sp>
            <p:nvSpPr>
              <p:cNvPr id="19" name="矩形 18"/>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858353" y="2355726"/>
              <a:ext cx="1644514" cy="526146"/>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竞争对手分析</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851093" y="2684059"/>
            <a:ext cx="1511505" cy="446605"/>
            <a:chOff x="1769309" y="2355724"/>
            <a:chExt cx="1722616" cy="508982"/>
          </a:xfrm>
        </p:grpSpPr>
        <p:grpSp>
          <p:nvGrpSpPr>
            <p:cNvPr id="26" name="组合 25"/>
            <p:cNvGrpSpPr/>
            <p:nvPr/>
          </p:nvGrpSpPr>
          <p:grpSpPr>
            <a:xfrm>
              <a:off x="1769309" y="2355724"/>
              <a:ext cx="1722616" cy="508982"/>
              <a:chOff x="1769309" y="2355723"/>
              <a:chExt cx="1944216" cy="574458"/>
            </a:xfrm>
          </p:grpSpPr>
          <p:sp>
            <p:nvSpPr>
              <p:cNvPr id="28" name="矩形 27"/>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竞争优势</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860695" y="3349280"/>
            <a:ext cx="1511505" cy="446606"/>
            <a:chOff x="1769309" y="2355725"/>
            <a:chExt cx="1722616" cy="508983"/>
          </a:xfrm>
        </p:grpSpPr>
        <p:grpSp>
          <p:nvGrpSpPr>
            <p:cNvPr id="35" name="组合 34"/>
            <p:cNvGrpSpPr/>
            <p:nvPr/>
          </p:nvGrpSpPr>
          <p:grpSpPr>
            <a:xfrm>
              <a:off x="1769309" y="2355726"/>
              <a:ext cx="1722616" cy="508982"/>
              <a:chOff x="1769309" y="2355726"/>
              <a:chExt cx="1944216" cy="574458"/>
            </a:xfrm>
          </p:grpSpPr>
          <p:sp>
            <p:nvSpPr>
              <p:cNvPr id="37" name="矩形 3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1858354" y="2355725"/>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发展计划</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1890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7544" y="315086"/>
            <a:ext cx="2038241" cy="528472"/>
            <a:chOff x="1769309" y="2262425"/>
            <a:chExt cx="1722616" cy="602283"/>
          </a:xfrm>
        </p:grpSpPr>
        <p:grpSp>
          <p:nvGrpSpPr>
            <p:cNvPr id="4" name="组合 3"/>
            <p:cNvGrpSpPr/>
            <p:nvPr/>
          </p:nvGrpSpPr>
          <p:grpSpPr>
            <a:xfrm>
              <a:off x="1769309" y="2355726"/>
              <a:ext cx="1722616" cy="508982"/>
              <a:chOff x="1769309" y="2355726"/>
              <a:chExt cx="1944216" cy="574458"/>
            </a:xfrm>
          </p:grpSpPr>
          <p:sp>
            <p:nvSpPr>
              <p:cNvPr id="6" name="矩形 5"/>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商业模式</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t="12040"/>
          <a:stretch/>
        </p:blipFill>
        <p:spPr>
          <a:xfrm>
            <a:off x="504090" y="1691920"/>
            <a:ext cx="3707869" cy="2175974"/>
          </a:xfrm>
          <a:prstGeom prst="rect">
            <a:avLst/>
          </a:prstGeom>
        </p:spPr>
      </p:pic>
      <p:grpSp>
        <p:nvGrpSpPr>
          <p:cNvPr id="15" name="组合 14"/>
          <p:cNvGrpSpPr/>
          <p:nvPr/>
        </p:nvGrpSpPr>
        <p:grpSpPr>
          <a:xfrm>
            <a:off x="3707903" y="1691920"/>
            <a:ext cx="4896544" cy="1023846"/>
            <a:chOff x="3707903" y="1691920"/>
            <a:chExt cx="4896544" cy="951838"/>
          </a:xfrm>
        </p:grpSpPr>
        <p:sp>
          <p:nvSpPr>
            <p:cNvPr id="13" name="矩形 12"/>
            <p:cNvSpPr/>
            <p:nvPr/>
          </p:nvSpPr>
          <p:spPr>
            <a:xfrm>
              <a:off x="4211958" y="1691920"/>
              <a:ext cx="4392489" cy="95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707903" y="1691920"/>
              <a:ext cx="1008112" cy="951838"/>
            </a:xfrm>
            <a:prstGeom prst="rect">
              <a:avLst/>
            </a:prstGeom>
            <a:solidFill>
              <a:schemeClr val="bg1">
                <a:lumMod val="6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07903" y="2859782"/>
            <a:ext cx="4896544" cy="1008112"/>
            <a:chOff x="3707903" y="1691920"/>
            <a:chExt cx="4896544" cy="951838"/>
          </a:xfrm>
        </p:grpSpPr>
        <p:sp>
          <p:nvSpPr>
            <p:cNvPr id="17" name="矩形 16"/>
            <p:cNvSpPr/>
            <p:nvPr/>
          </p:nvSpPr>
          <p:spPr>
            <a:xfrm>
              <a:off x="4211958" y="1691920"/>
              <a:ext cx="4392489" cy="95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707903" y="1691920"/>
              <a:ext cx="1008112" cy="951838"/>
            </a:xfrm>
            <a:prstGeom prst="rect">
              <a:avLst/>
            </a:prstGeom>
            <a:solidFill>
              <a:schemeClr val="bg1">
                <a:lumMod val="6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4716015" y="1635646"/>
            <a:ext cx="3672409" cy="1015663"/>
          </a:xfrm>
          <a:prstGeom prst="rect">
            <a:avLst/>
          </a:prstGeom>
          <a:noFill/>
        </p:spPr>
        <p:txBody>
          <a:bodyPr wrap="square" rtlCol="0">
            <a:spAutoFit/>
          </a:bodyPr>
          <a:lstStyle/>
          <a:p>
            <a:pPr>
              <a:lnSpc>
                <a:spcPct val="150000"/>
              </a:lnSpc>
            </a:pPr>
            <a:r>
              <a:rPr lang="zh-CN" altLang="en-US" sz="1600" b="1" dirty="0" smtClean="0">
                <a:solidFill>
                  <a:srgbClr val="265A9A"/>
                </a:solidFill>
                <a:latin typeface="微软雅黑" panose="020B0503020204020204" pitchFamily="34" charset="-122"/>
                <a:ea typeface="微软雅黑" panose="020B0503020204020204" pitchFamily="34" charset="-122"/>
              </a:rPr>
              <a:t>商业模式一</a:t>
            </a:r>
            <a:endParaRPr lang="en-US" altLang="zh-CN" sz="1600" b="1" dirty="0" smtClean="0">
              <a:solidFill>
                <a:srgbClr val="265A9A"/>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添加文本此处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文本添加文本此处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a:p>
            <a:pPr>
              <a:lnSpc>
                <a:spcPct val="150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添加文本此处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716015" y="2852231"/>
            <a:ext cx="3888432" cy="1015663"/>
          </a:xfrm>
          <a:prstGeom prst="rect">
            <a:avLst/>
          </a:prstGeom>
          <a:noFill/>
        </p:spPr>
        <p:txBody>
          <a:bodyPr wrap="square" rtlCol="0">
            <a:spAutoFit/>
          </a:bodyPr>
          <a:lstStyle/>
          <a:p>
            <a:pPr>
              <a:lnSpc>
                <a:spcPct val="150000"/>
              </a:lnSpc>
            </a:pPr>
            <a:r>
              <a:rPr lang="zh-CN" altLang="en-US" sz="1600" b="1" dirty="0" smtClean="0">
                <a:solidFill>
                  <a:srgbClr val="265A9A"/>
                </a:solidFill>
                <a:latin typeface="微软雅黑" panose="020B0503020204020204" pitchFamily="34" charset="-122"/>
                <a:ea typeface="微软雅黑" panose="020B0503020204020204" pitchFamily="34" charset="-122"/>
              </a:rPr>
              <a:t>商业模式二</a:t>
            </a:r>
            <a:endParaRPr lang="en-US" altLang="zh-CN" sz="1600" b="1" dirty="0" smtClean="0">
              <a:solidFill>
                <a:srgbClr val="265A9A"/>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添加文本此处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文本添加文本此处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a:p>
            <a:pPr>
              <a:lnSpc>
                <a:spcPct val="150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添加文本此处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添加文本添加文本此处添加</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5585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TotalTime>
  <Words>1258</Words>
  <Application>Microsoft Office PowerPoint</Application>
  <PresentationFormat>全屏显示(16:9)</PresentationFormat>
  <Paragraphs>244</Paragraphs>
  <Slides>22</Slides>
  <Notes>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22</vt:i4>
      </vt:variant>
    </vt:vector>
  </HeadingPairs>
  <TitlesOfParts>
    <vt:vector size="29" baseType="lpstr">
      <vt:lpstr>宋体</vt:lpstr>
      <vt:lpstr>微软雅黑</vt:lpstr>
      <vt:lpstr>Arial</vt:lpstr>
      <vt:lpstr>Calibri</vt:lpstr>
      <vt:lpstr>Calibri Light</vt:lpstr>
      <vt:lpstr>清风素材 https://12sc.taobao.com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67</cp:revision>
  <dcterms:created xsi:type="dcterms:W3CDTF">2015-08-19T12:11:49Z</dcterms:created>
  <dcterms:modified xsi:type="dcterms:W3CDTF">2016-11-07T15:24:20Z</dcterms:modified>
  <cp:category>锐旗设计；https://9ppt.taobao.com</cp:category>
</cp:coreProperties>
</file>